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23"/>
  </p:notesMasterIdLst>
  <p:sldIdLst>
    <p:sldId id="352" r:id="rId3"/>
    <p:sldId id="342" r:id="rId4"/>
    <p:sldId id="296" r:id="rId5"/>
    <p:sldId id="354" r:id="rId6"/>
    <p:sldId id="345" r:id="rId7"/>
    <p:sldId id="348" r:id="rId8"/>
    <p:sldId id="349" r:id="rId9"/>
    <p:sldId id="350" r:id="rId10"/>
    <p:sldId id="351" r:id="rId11"/>
    <p:sldId id="355" r:id="rId12"/>
    <p:sldId id="356" r:id="rId13"/>
    <p:sldId id="357" r:id="rId14"/>
    <p:sldId id="358" r:id="rId15"/>
    <p:sldId id="359" r:id="rId16"/>
    <p:sldId id="360" r:id="rId17"/>
    <p:sldId id="361" r:id="rId18"/>
    <p:sldId id="362" r:id="rId19"/>
    <p:sldId id="363" r:id="rId20"/>
    <p:sldId id="366" r:id="rId21"/>
    <p:sldId id="353"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381" autoAdjust="0"/>
    <p:restoredTop sz="94660"/>
  </p:normalViewPr>
  <p:slideViewPr>
    <p:cSldViewPr snapToGrid="0" showGuides="1">
      <p:cViewPr varScale="1">
        <p:scale>
          <a:sx n="93" d="100"/>
          <a:sy n="93" d="100"/>
        </p:scale>
        <p:origin x="294"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708A20-6F17-4264-B1C6-B2DC8315A884}" type="datetimeFigureOut">
              <a:rPr lang="zh-CN" altLang="en-US" smtClean="0"/>
              <a:t>2025-09-09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AEBAD8-98A0-4227-8436-02614AEBF83B}" type="slidenum">
              <a:rPr lang="zh-CN" altLang="en-US" smtClean="0"/>
              <a:t>‹#›</a:t>
            </a:fld>
            <a:endParaRPr lang="zh-CN" altLang="en-US"/>
          </a:p>
        </p:txBody>
      </p:sp>
    </p:spTree>
    <p:extLst>
      <p:ext uri="{BB962C8B-B14F-4D97-AF65-F5344CB8AC3E}">
        <p14:creationId xmlns:p14="http://schemas.microsoft.com/office/powerpoint/2010/main" val="1745267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solidFill>
                  <a:prstClr val="black"/>
                </a:solidFill>
              </a:rPr>
              <a:pPr/>
              <a:t>20</a:t>
            </a:fld>
            <a:endParaRPr lang="zh-CN" altLang="en-US">
              <a:solidFill>
                <a:prstClr val="black"/>
              </a:solidFill>
            </a:endParaRPr>
          </a:p>
        </p:txBody>
      </p:sp>
    </p:spTree>
    <p:extLst>
      <p:ext uri="{BB962C8B-B14F-4D97-AF65-F5344CB8AC3E}">
        <p14:creationId xmlns:p14="http://schemas.microsoft.com/office/powerpoint/2010/main" val="33856308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7957674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6979831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40562287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365037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322143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526329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918057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2551706422"/>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棱台 3"/>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Starter </a:t>
            </a:r>
            <a:r>
              <a:rPr lang="en-US" altLang="zh-CN" sz="4656" b="1" smtClean="0">
                <a:solidFill>
                  <a:srgbClr val="D60093"/>
                </a:solidFill>
                <a:latin typeface="隶书" panose="02010509060101010101" pitchFamily="49" charset="-122"/>
                <a:ea typeface="隶书" panose="02010509060101010101" pitchFamily="49" charset="-122"/>
              </a:rPr>
              <a:t>Units</a:t>
            </a:r>
          </a:p>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Starter Unit 1</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Hello!</a:t>
            </a:r>
            <a:endParaRPr lang="en-US" altLang="zh-CN" sz="4656" b="1" smtClean="0">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241288620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4"/>
                                        </p:tgtEl>
                                        <p:attrNameLst>
                                          <p:attrName>ppt_x</p:attrName>
                                          <p:attrName>ppt_y</p:attrName>
                                        </p:attrNameLst>
                                      </p:cBhvr>
                                    </p:animMotion>
                                    <p:animRot by="1500000">
                                      <p:cBhvr>
                                        <p:cTn id="13" dur="125" fill="hold">
                                          <p:stCondLst>
                                            <p:cond delay="0"/>
                                          </p:stCondLst>
                                        </p:cTn>
                                        <p:tgtEl>
                                          <p:spTgt spid="4"/>
                                        </p:tgtEl>
                                        <p:attrNameLst>
                                          <p:attrName>r</p:attrName>
                                        </p:attrNameLst>
                                      </p:cBhvr>
                                    </p:animRot>
                                    <p:animRot by="-1500000">
                                      <p:cBhvr>
                                        <p:cTn id="14" dur="125" fill="hold">
                                          <p:stCondLst>
                                            <p:cond delay="125"/>
                                          </p:stCondLst>
                                        </p:cTn>
                                        <p:tgtEl>
                                          <p:spTgt spid="4"/>
                                        </p:tgtEl>
                                        <p:attrNameLst>
                                          <p:attrName>r</p:attrName>
                                        </p:attrNameLst>
                                      </p:cBhvr>
                                    </p:animRot>
                                    <p:animRot by="-1500000">
                                      <p:cBhvr>
                                        <p:cTn id="15" dur="125" fill="hold">
                                          <p:stCondLst>
                                            <p:cond delay="250"/>
                                          </p:stCondLst>
                                        </p:cTn>
                                        <p:tgtEl>
                                          <p:spTgt spid="4"/>
                                        </p:tgtEl>
                                        <p:attrNameLst>
                                          <p:attrName>r</p:attrName>
                                        </p:attrNameLst>
                                      </p:cBhvr>
                                    </p:animRot>
                                    <p:animRot by="1500000">
                                      <p:cBhvr>
                                        <p:cTn id="16"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630410"/>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跟踪练习</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①</a:t>
            </a:r>
            <a:r>
              <a:rPr lang="zh-CN" altLang="zh-CN" sz="2800">
                <a:solidFill>
                  <a:srgbClr val="000000"/>
                </a:solidFill>
                <a:latin typeface="Times New Roman" panose="02020603050405020304" pitchFamily="18" charset="0"/>
                <a:cs typeface="Times New Roman" panose="02020603050405020304" pitchFamily="18" charset="0"/>
              </a:rPr>
              <a:t>下午好</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同学们。</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class.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②</a:t>
            </a:r>
            <a:r>
              <a:rPr lang="en-US" altLang="zh-CN" sz="2800">
                <a:solidFill>
                  <a:srgbClr val="000000"/>
                </a:solidFill>
                <a:latin typeface="Times New Roman" panose="02020603050405020304" pitchFamily="18" charset="0"/>
                <a:cs typeface="Times New Roman" panose="02020603050405020304" pitchFamily="18" charset="0"/>
              </a:rPr>
              <a:t>Good </a:t>
            </a:r>
            <a:r>
              <a:rPr lang="zh-CN"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NEU-BZ-S92"/>
                <a:ea typeface="NEU-BZ-S92"/>
                <a:cs typeface="Times New Roman" panose="02020603050405020304" pitchFamily="18" charset="0"/>
              </a:rPr>
              <a:t>̍</a:t>
            </a:r>
            <a:r>
              <a:rPr lang="en-US" altLang="zh-CN" sz="2800" smtClean="0">
                <a:solidFill>
                  <a:srgbClr val="000000"/>
                </a:solidFill>
                <a:latin typeface="Times New Roman" panose="02020603050405020304" pitchFamily="18" charset="0"/>
                <a:cs typeface="Times New Roman" panose="02020603050405020304" pitchFamily="18" charset="0"/>
              </a:rPr>
              <a:t>i</a:t>
            </a:r>
            <a:r>
              <a:rPr lang="en-US" altLang="zh-CN" sz="2800" smtClean="0">
                <a:solidFill>
                  <a:srgbClr val="000000"/>
                </a:solidFill>
                <a:latin typeface="NEU-BZ-S92"/>
                <a:ea typeface="NEU-BZ-S92"/>
                <a:cs typeface="Times New Roman" panose="02020603050405020304" pitchFamily="18" charset="0"/>
              </a:rPr>
              <a:t>ː</a:t>
            </a:r>
            <a:r>
              <a:rPr lang="en-US" altLang="zh-CN" sz="2800" smtClean="0">
                <a:solidFill>
                  <a:srgbClr val="000000"/>
                </a:solidFill>
                <a:latin typeface="Times New Roman" panose="02020603050405020304" pitchFamily="18" charset="0"/>
                <a:cs typeface="Times New Roman" panose="02020603050405020304" pitchFamily="18" charset="0"/>
              </a:rPr>
              <a:t>vnI</a:t>
            </a:r>
            <a:r>
              <a:rPr lang="en-US" altLang="zh-CN" sz="2800" smtClean="0">
                <a:latin typeface="Times New Roman" panose="02020603050405020304" pitchFamily="18" charset="0"/>
                <a:cs typeface="Times New Roman" panose="02020603050405020304" pitchFamily="18" charset="0"/>
              </a:rPr>
              <a:t>ŋ</a:t>
            </a:r>
            <a:r>
              <a:rPr lang="en-US" altLang="zh-CN" sz="2800" smtClean="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boys and girls!</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653748" y="2738564"/>
            <a:ext cx="98135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Good</a:t>
            </a:r>
            <a:endParaRPr lang="zh-CN" altLang="en-US" sz="2800"/>
          </a:p>
        </p:txBody>
      </p:sp>
      <p:sp>
        <p:nvSpPr>
          <p:cNvPr id="4" name="矩形 3"/>
          <p:cNvSpPr>
            <a:spLocks noChangeAspect="1"/>
          </p:cNvSpPr>
          <p:nvPr/>
        </p:nvSpPr>
        <p:spPr>
          <a:xfrm>
            <a:off x="2225694" y="2748838"/>
            <a:ext cx="1919115"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afternoon</a:t>
            </a:r>
            <a:r>
              <a:rPr lang="zh-CN" altLang="en-US" sz="2800">
                <a:solidFill>
                  <a:srgbClr val="FF0000"/>
                </a:solidFill>
                <a:latin typeface="Times New Roman" panose="02020603050405020304" pitchFamily="18" charset="0"/>
              </a:rPr>
              <a:t>　</a:t>
            </a:r>
            <a:endParaRPr lang="zh-CN" altLang="en-US" sz="2800"/>
          </a:p>
        </p:txBody>
      </p:sp>
      <p:sp>
        <p:nvSpPr>
          <p:cNvPr id="5" name="矩形 4"/>
          <p:cNvSpPr>
            <a:spLocks noChangeAspect="1"/>
          </p:cNvSpPr>
          <p:nvPr/>
        </p:nvSpPr>
        <p:spPr>
          <a:xfrm>
            <a:off x="2225694" y="3255151"/>
            <a:ext cx="1319592"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evening</a:t>
            </a:r>
            <a:endParaRPr lang="zh-CN" altLang="en-US" sz="2800"/>
          </a:p>
        </p:txBody>
      </p:sp>
    </p:spTree>
    <p:extLst>
      <p:ext uri="{BB962C8B-B14F-4D97-AF65-F5344CB8AC3E}">
        <p14:creationId xmlns:p14="http://schemas.microsoft.com/office/powerpoint/2010/main" val="3051959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1000" y="209677"/>
            <a:ext cx="11430001" cy="577785"/>
            <a:chOff x="381000" y="209677"/>
            <a:chExt cx="11430001" cy="577785"/>
          </a:xfrm>
        </p:grpSpPr>
        <p:grpSp>
          <p:nvGrpSpPr>
            <p:cNvPr id="3" name="组合 2"/>
            <p:cNvGrpSpPr/>
            <p:nvPr userDrawn="1"/>
          </p:nvGrpSpPr>
          <p:grpSpPr>
            <a:xfrm>
              <a:off x="381000" y="209677"/>
              <a:ext cx="771985" cy="577785"/>
              <a:chOff x="7201355" y="2798675"/>
              <a:chExt cx="771985" cy="577785"/>
            </a:xfrm>
          </p:grpSpPr>
          <p:sp>
            <p:nvSpPr>
              <p:cNvPr id="5" name="平行四边形 4"/>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矩形 3"/>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3622979" y="103386"/>
            <a:ext cx="5746402" cy="669887"/>
            <a:chOff x="3606630" y="897473"/>
            <a:chExt cx="4749093" cy="669887"/>
          </a:xfrm>
        </p:grpSpPr>
        <p:pic>
          <p:nvPicPr>
            <p:cNvPr id="10" name="图片 9" descr="阴影"/>
            <p:cNvPicPr>
              <a:picLocks noChangeAspect="1"/>
            </p:cNvPicPr>
            <p:nvPr/>
          </p:nvPicPr>
          <p:blipFill>
            <a:blip r:embed="rId2"/>
            <a:stretch>
              <a:fillRect/>
            </a:stretch>
          </p:blipFill>
          <p:spPr>
            <a:xfrm>
              <a:off x="3606630" y="897473"/>
              <a:ext cx="4749093" cy="669887"/>
            </a:xfrm>
            <a:prstGeom prst="rect">
              <a:avLst/>
            </a:prstGeom>
          </p:spPr>
        </p:pic>
        <p:sp>
          <p:nvSpPr>
            <p:cNvPr id="11" name="文本框 10"/>
            <p:cNvSpPr txBox="1"/>
            <p:nvPr/>
          </p:nvSpPr>
          <p:spPr>
            <a:xfrm>
              <a:off x="4660338" y="900607"/>
              <a:ext cx="2510204" cy="584775"/>
            </a:xfrm>
            <a:prstGeom prst="rect">
              <a:avLst/>
            </a:prstGeom>
            <a:noFill/>
          </p:spPr>
          <p:txBody>
            <a:bodyPr wrap="square" rtlCol="0">
              <a:spAutoFit/>
            </a:bodyPr>
            <a:lstStyle/>
            <a:p>
              <a:pPr algn="ctr"/>
              <a:r>
                <a:rPr lang="zh-CN" altLang="en-US" sz="3200">
                  <a:solidFill>
                    <a:schemeClr val="accent2"/>
                  </a:solidFill>
                  <a:latin typeface="华文隶书" panose="02010800040101010101" pitchFamily="2" charset="-122"/>
                  <a:ea typeface="华文隶书" panose="02010800040101010101" pitchFamily="2" charset="-122"/>
                </a:rPr>
                <a:t>作业</a:t>
              </a:r>
              <a:r>
                <a:rPr lang="en-US" altLang="zh-CN" sz="3200">
                  <a:solidFill>
                    <a:schemeClr val="accent2"/>
                  </a:solidFill>
                  <a:latin typeface="华文隶书" panose="02010800040101010101" pitchFamily="2" charset="-122"/>
                  <a:ea typeface="华文隶书" panose="02010800040101010101" pitchFamily="2" charset="-122"/>
                </a:rPr>
                <a:t>•</a:t>
              </a:r>
              <a:r>
                <a:rPr lang="zh-CN" altLang="en-US" sz="3200">
                  <a:solidFill>
                    <a:schemeClr val="accent2"/>
                  </a:solidFill>
                  <a:latin typeface="华文隶书" panose="02010800040101010101" pitchFamily="2" charset="-122"/>
                  <a:ea typeface="华文隶书" panose="02010800040101010101" pitchFamily="2" charset="-122"/>
                </a:rPr>
                <a:t>进阶演练</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12" name="矩形 11"/>
          <p:cNvSpPr>
            <a:spLocks noChangeAspect="1"/>
          </p:cNvSpPr>
          <p:nvPr/>
        </p:nvSpPr>
        <p:spPr>
          <a:xfrm>
            <a:off x="381000" y="787462"/>
            <a:ext cx="11430000" cy="1152367"/>
          </a:xfrm>
          <a:prstGeom prst="rect">
            <a:avLst/>
          </a:prstGeom>
        </p:spPr>
        <p:txBody>
          <a:bodyPr>
            <a:spAutoFit/>
          </a:bodyPr>
          <a:lstStyle/>
          <a:p>
            <a:pPr algn="ctr">
              <a:lnSpc>
                <a:spcPct val="130000"/>
              </a:lnSpc>
              <a:spcAft>
                <a:spcPts val="0"/>
              </a:spcAft>
              <a:tabLst>
                <a:tab pos="1188085" algn="l"/>
                <a:tab pos="2163445" algn="l"/>
                <a:tab pos="3142615" algn="l"/>
                <a:tab pos="4190365" algn="l"/>
              </a:tabLst>
            </a:pPr>
            <a:r>
              <a:rPr lang="zh-CN" altLang="zh-CN" sz="2800">
                <a:solidFill>
                  <a:srgbClr val="000000"/>
                </a:solidFill>
                <a:latin typeface="NEU-BZ-S92"/>
                <a:ea typeface="方正大雅宋简体"/>
                <a:cs typeface="Times New Roman" panose="02020603050405020304" pitchFamily="18" charset="0"/>
              </a:rPr>
              <a:t>基础巩固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一、根据图片提示</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写出下列字母的大小写</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14" name="25EG34.eps" descr="id:2147491650;FounderCES"/>
          <p:cNvPicPr/>
          <p:nvPr/>
        </p:nvPicPr>
        <p:blipFill>
          <a:blip r:embed="rId3">
            <a:clrChange>
              <a:clrFrom>
                <a:srgbClr val="FFFFFF"/>
              </a:clrFrom>
              <a:clrTo>
                <a:srgbClr val="FFFFFF">
                  <a:alpha val="0"/>
                </a:srgbClr>
              </a:clrTo>
            </a:clrChange>
          </a:blip>
          <a:stretch>
            <a:fillRect/>
          </a:stretch>
        </p:blipFill>
        <p:spPr>
          <a:xfrm>
            <a:off x="4301804" y="1939829"/>
            <a:ext cx="4205198" cy="4508254"/>
          </a:xfrm>
          <a:prstGeom prst="rect">
            <a:avLst/>
          </a:prstGeom>
        </p:spPr>
      </p:pic>
      <p:sp>
        <p:nvSpPr>
          <p:cNvPr id="15" name="矩形 14"/>
          <p:cNvSpPr>
            <a:spLocks noChangeAspect="1"/>
          </p:cNvSpPr>
          <p:nvPr/>
        </p:nvSpPr>
        <p:spPr>
          <a:xfrm>
            <a:off x="4546748" y="2730829"/>
            <a:ext cx="70243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A;a</a:t>
            </a:r>
            <a:endParaRPr lang="zh-CN" altLang="en-US" sz="2800"/>
          </a:p>
        </p:txBody>
      </p:sp>
      <p:sp>
        <p:nvSpPr>
          <p:cNvPr id="16" name="矩形 15"/>
          <p:cNvSpPr>
            <a:spLocks noChangeAspect="1"/>
          </p:cNvSpPr>
          <p:nvPr/>
        </p:nvSpPr>
        <p:spPr>
          <a:xfrm>
            <a:off x="7584095" y="2730829"/>
            <a:ext cx="963725"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F;f</a:t>
            </a:r>
            <a:r>
              <a:rPr lang="zh-CN" altLang="en-US" sz="2800">
                <a:solidFill>
                  <a:srgbClr val="FF0000"/>
                </a:solidFill>
                <a:latin typeface="Times New Roman" panose="02020603050405020304" pitchFamily="18" charset="0"/>
              </a:rPr>
              <a:t>　</a:t>
            </a:r>
            <a:endParaRPr lang="zh-CN" altLang="en-US" sz="2800"/>
          </a:p>
        </p:txBody>
      </p:sp>
      <p:sp>
        <p:nvSpPr>
          <p:cNvPr id="17" name="矩形 16"/>
          <p:cNvSpPr>
            <a:spLocks noChangeAspect="1"/>
          </p:cNvSpPr>
          <p:nvPr/>
        </p:nvSpPr>
        <p:spPr>
          <a:xfrm>
            <a:off x="4546748" y="4354146"/>
            <a:ext cx="1021433" cy="567912"/>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E;e</a:t>
            </a:r>
            <a:r>
              <a:rPr lang="zh-CN" altLang="en-US" sz="2800">
                <a:solidFill>
                  <a:srgbClr val="FF0000"/>
                </a:solidFill>
                <a:latin typeface="Times New Roman" panose="02020603050405020304" pitchFamily="18" charset="0"/>
              </a:rPr>
              <a:t>　</a:t>
            </a:r>
            <a:endParaRPr lang="zh-CN" altLang="en-US" sz="2800"/>
          </a:p>
        </p:txBody>
      </p:sp>
      <p:sp>
        <p:nvSpPr>
          <p:cNvPr id="18" name="矩形 17"/>
          <p:cNvSpPr>
            <a:spLocks noChangeAspect="1"/>
          </p:cNvSpPr>
          <p:nvPr/>
        </p:nvSpPr>
        <p:spPr>
          <a:xfrm>
            <a:off x="7584095" y="4343872"/>
            <a:ext cx="702436"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B;b</a:t>
            </a:r>
            <a:endParaRPr lang="zh-CN" altLang="en-US" sz="2800"/>
          </a:p>
        </p:txBody>
      </p:sp>
      <p:sp>
        <p:nvSpPr>
          <p:cNvPr id="19" name="矩形 18"/>
          <p:cNvSpPr>
            <a:spLocks noChangeAspect="1"/>
          </p:cNvSpPr>
          <p:nvPr/>
        </p:nvSpPr>
        <p:spPr>
          <a:xfrm>
            <a:off x="4546748" y="5949226"/>
            <a:ext cx="681597"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C;c</a:t>
            </a:r>
            <a:endParaRPr lang="zh-CN" altLang="en-US" sz="2800"/>
          </a:p>
        </p:txBody>
      </p:sp>
      <p:sp>
        <p:nvSpPr>
          <p:cNvPr id="20" name="矩形 19"/>
          <p:cNvSpPr>
            <a:spLocks noChangeAspect="1"/>
          </p:cNvSpPr>
          <p:nvPr/>
        </p:nvSpPr>
        <p:spPr>
          <a:xfrm>
            <a:off x="7584095" y="5938952"/>
            <a:ext cx="723275"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G;g</a:t>
            </a:r>
            <a:endParaRPr lang="zh-CN" altLang="en-US" sz="2800"/>
          </a:p>
        </p:txBody>
      </p:sp>
    </p:spTree>
    <p:extLst>
      <p:ext uri="{BB962C8B-B14F-4D97-AF65-F5344CB8AC3E}">
        <p14:creationId xmlns:p14="http://schemas.microsoft.com/office/powerpoint/2010/main" val="2853221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9"/>
                                        </p:tgtEl>
                                        <p:attrNameLst>
                                          <p:attrName>r</p:attrName>
                                        </p:attrNameLst>
                                      </p:cBhvr>
                                    </p:animRot>
                                    <p:animRot by="-240000">
                                      <p:cBhvr>
                                        <p:cTn id="7" dur="200" fill="hold">
                                          <p:stCondLst>
                                            <p:cond delay="200"/>
                                          </p:stCondLst>
                                        </p:cTn>
                                        <p:tgtEl>
                                          <p:spTgt spid="9"/>
                                        </p:tgtEl>
                                        <p:attrNameLst>
                                          <p:attrName>r</p:attrName>
                                        </p:attrNameLst>
                                      </p:cBhvr>
                                    </p:animRot>
                                    <p:animRot by="240000">
                                      <p:cBhvr>
                                        <p:cTn id="8" dur="200" fill="hold">
                                          <p:stCondLst>
                                            <p:cond delay="400"/>
                                          </p:stCondLst>
                                        </p:cTn>
                                        <p:tgtEl>
                                          <p:spTgt spid="9"/>
                                        </p:tgtEl>
                                        <p:attrNameLst>
                                          <p:attrName>r</p:attrName>
                                        </p:attrNameLst>
                                      </p:cBhvr>
                                    </p:animRot>
                                    <p:animRot by="-240000">
                                      <p:cBhvr>
                                        <p:cTn id="9" dur="200" fill="hold">
                                          <p:stCondLst>
                                            <p:cond delay="600"/>
                                          </p:stCondLst>
                                        </p:cTn>
                                        <p:tgtEl>
                                          <p:spTgt spid="9"/>
                                        </p:tgtEl>
                                        <p:attrNameLst>
                                          <p:attrName>r</p:attrName>
                                        </p:attrNameLst>
                                      </p:cBhvr>
                                    </p:animRot>
                                    <p:animRot by="120000">
                                      <p:cBhvr>
                                        <p:cTn id="10" dur="200" fill="hold">
                                          <p:stCondLst>
                                            <p:cond delay="800"/>
                                          </p:stCondLst>
                                        </p:cTn>
                                        <p:tgtEl>
                                          <p:spTgt spid="9"/>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randombar(horizontal)">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randombar(horizontal)">
                                      <p:cBhvr>
                                        <p:cTn id="20" dur="500"/>
                                        <p:tgtEl>
                                          <p:spTgt spid="16"/>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randombar(horizontal)">
                                      <p:cBhvr>
                                        <p:cTn id="25" dur="500"/>
                                        <p:tgtEl>
                                          <p:spTgt spid="17"/>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randombar(horizontal)">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randombar(horizontal)">
                                      <p:cBhvr>
                                        <p:cTn id="35" dur="500"/>
                                        <p:tgtEl>
                                          <p:spTgt spid="19"/>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randombar(horizontal)">
                                      <p:cBhvr>
                                        <p:cTn id="4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28601"/>
            <a:ext cx="11430000" cy="451328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二、根据音标</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将下列字母归类</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u</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I</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L</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D</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x</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Z</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f</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C</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M</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y</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Q</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W</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J</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k</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p</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./eI/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./i</a:t>
            </a:r>
            <a:r>
              <a:rPr lang="en-US" altLang="zh-CN" sz="2800">
                <a:solidFill>
                  <a:srgbClr val="000000"/>
                </a:solidFill>
                <a:latin typeface="NEU-BZ-S92"/>
                <a:ea typeface="NEU-BZ-S92"/>
                <a:cs typeface="Times New Roman" panose="02020603050405020304" pitchFamily="18" charset="0"/>
              </a:rPr>
              <a:t>ː</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./aI/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./ju</a:t>
            </a:r>
            <a:r>
              <a:rPr lang="en-US" altLang="zh-CN" sz="2800">
                <a:solidFill>
                  <a:srgbClr val="000000"/>
                </a:solidFill>
                <a:latin typeface="NEU-BZ-S92"/>
                <a:ea typeface="NEU-BZ-S92"/>
                <a:cs typeface="Times New Roman" panose="02020603050405020304" pitchFamily="18" charset="0"/>
              </a:rPr>
              <a:t>ː</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430040" y="2551750"/>
            <a:ext cx="2100255"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A</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H</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J</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k</a:t>
            </a:r>
            <a:endParaRPr lang="zh-CN" altLang="en-US" sz="2800"/>
          </a:p>
        </p:txBody>
      </p:sp>
      <p:sp>
        <p:nvSpPr>
          <p:cNvPr id="4" name="矩形 3"/>
          <p:cNvSpPr/>
          <p:nvPr/>
        </p:nvSpPr>
        <p:spPr>
          <a:xfrm>
            <a:off x="1286204" y="3054422"/>
            <a:ext cx="3156633"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b</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D</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Z</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C</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t</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p</a:t>
            </a:r>
            <a:endParaRPr lang="zh-CN" altLang="en-US" sz="2800"/>
          </a:p>
        </p:txBody>
      </p:sp>
      <p:sp>
        <p:nvSpPr>
          <p:cNvPr id="5" name="矩形 4"/>
          <p:cNvSpPr/>
          <p:nvPr/>
        </p:nvSpPr>
        <p:spPr>
          <a:xfrm>
            <a:off x="1286204" y="3601188"/>
            <a:ext cx="2598788"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L</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x</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f</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M</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s</a:t>
            </a:r>
            <a:endParaRPr lang="zh-CN" altLang="en-US" sz="2800"/>
          </a:p>
        </p:txBody>
      </p:sp>
      <p:sp>
        <p:nvSpPr>
          <p:cNvPr id="6" name="矩形 5"/>
          <p:cNvSpPr/>
          <p:nvPr/>
        </p:nvSpPr>
        <p:spPr>
          <a:xfrm>
            <a:off x="1430040" y="4198155"/>
            <a:ext cx="843501"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I</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y</a:t>
            </a:r>
            <a:endParaRPr lang="zh-CN" altLang="en-US" sz="2800"/>
          </a:p>
        </p:txBody>
      </p:sp>
      <p:sp>
        <p:nvSpPr>
          <p:cNvPr id="7" name="矩形 6"/>
          <p:cNvSpPr/>
          <p:nvPr/>
        </p:nvSpPr>
        <p:spPr>
          <a:xfrm>
            <a:off x="1636666" y="4721375"/>
            <a:ext cx="1680268"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u</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Q</a:t>
            </a:r>
            <a:r>
              <a:rPr lang="zh-CN" altLang="en-US" sz="2800">
                <a:solidFill>
                  <a:srgbClr val="FF0000"/>
                </a:solidFill>
                <a:latin typeface="Times New Roman" panose="02020603050405020304" pitchFamily="18" charset="0"/>
              </a:rPr>
              <a:t>　</a:t>
            </a:r>
            <a:r>
              <a:rPr lang="en-US" altLang="zh-CN" sz="2800">
                <a:solidFill>
                  <a:srgbClr val="FF0000"/>
                </a:solidFill>
                <a:latin typeface="Times New Roman" panose="02020603050405020304" pitchFamily="18" charset="0"/>
              </a:rPr>
              <a:t>W</a:t>
            </a:r>
            <a:endParaRPr lang="zh-CN" altLang="en-US" sz="2800"/>
          </a:p>
        </p:txBody>
      </p:sp>
    </p:spTree>
    <p:extLst>
      <p:ext uri="{BB962C8B-B14F-4D97-AF65-F5344CB8AC3E}">
        <p14:creationId xmlns:p14="http://schemas.microsoft.com/office/powerpoint/2010/main" val="2278932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spect="1"/>
          </p:cNvSpPr>
          <p:nvPr/>
        </p:nvSpPr>
        <p:spPr>
          <a:xfrm>
            <a:off x="381000" y="736133"/>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三、根据句意及中文提示填空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.For English, we have ten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单元</a:t>
            </a:r>
            <a:r>
              <a:rPr lang="en-US" altLang="zh-CN" sz="2800">
                <a:solidFill>
                  <a:srgbClr val="000000"/>
                </a:solidFill>
                <a:latin typeface="Times New Roman" panose="02020603050405020304" pitchFamily="18" charset="0"/>
                <a:cs typeface="Times New Roman" panose="02020603050405020304" pitchFamily="18" charset="0"/>
              </a:rPr>
              <a:t>) this term(</a:t>
            </a:r>
            <a:r>
              <a:rPr lang="zh-CN" altLang="zh-CN" sz="2800">
                <a:solidFill>
                  <a:srgbClr val="000000"/>
                </a:solidFill>
                <a:latin typeface="Times New Roman" panose="02020603050405020304" pitchFamily="18" charset="0"/>
                <a:cs typeface="Times New Roman" panose="02020603050405020304" pitchFamily="18" charset="0"/>
              </a:rPr>
              <a:t>学期</a:t>
            </a:r>
            <a:r>
              <a:rPr lang="en-US" altLang="zh-CN" sz="2800">
                <a:solidFill>
                  <a:srgbClr val="000000"/>
                </a:solidFill>
                <a:latin typeface="Times New Roman" panose="02020603050405020304" pitchFamily="18" charset="0"/>
                <a:cs typeface="Times New Roman" panose="02020603050405020304" pitchFamily="18" charset="0"/>
              </a:rPr>
              <a:t>), and each one is fun.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.Your sister is too young.She </a:t>
            </a:r>
            <a:r>
              <a:rPr lang="en-US" altLang="zh-CN" sz="2800" smtClean="0">
                <a:solidFill>
                  <a:srgbClr val="000000"/>
                </a:solidFill>
                <a:latin typeface="Times New Roman" panose="02020603050405020304" pitchFamily="18" charset="0"/>
                <a:cs typeface="Times New Roman" panose="02020603050405020304" pitchFamily="18" charset="0"/>
              </a:rPr>
              <a:t>can’t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拼写</a:t>
            </a:r>
            <a:r>
              <a:rPr lang="en-US" altLang="zh-CN" sz="2800">
                <a:solidFill>
                  <a:srgbClr val="000000"/>
                </a:solidFill>
                <a:latin typeface="Times New Roman" panose="02020603050405020304" pitchFamily="18" charset="0"/>
                <a:cs typeface="Times New Roman" panose="02020603050405020304" pitchFamily="18" charset="0"/>
              </a:rPr>
              <a:t>) her name.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 glass of milk and an egg help us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开始</a:t>
            </a:r>
            <a:r>
              <a:rPr lang="en-US" altLang="zh-CN" sz="2800">
                <a:solidFill>
                  <a:srgbClr val="000000"/>
                </a:solidFill>
                <a:latin typeface="Times New Roman" panose="02020603050405020304" pitchFamily="18" charset="0"/>
                <a:cs typeface="Times New Roman" panose="02020603050405020304" pitchFamily="18" charset="0"/>
              </a:rPr>
              <a:t>) the day well.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.It is good for me to have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谈话</a:t>
            </a:r>
            <a:r>
              <a:rPr lang="en-US" altLang="zh-CN" sz="2800">
                <a:solidFill>
                  <a:srgbClr val="000000"/>
                </a:solidFill>
                <a:latin typeface="Times New Roman" panose="02020603050405020304" pitchFamily="18" charset="0"/>
                <a:cs typeface="Times New Roman" panose="02020603050405020304" pitchFamily="18" charset="0"/>
              </a:rPr>
              <a:t>) with friends in English every day.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.The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铃</a:t>
            </a:r>
            <a:r>
              <a:rPr lang="en-US" altLang="zh-CN" sz="2800">
                <a:solidFill>
                  <a:srgbClr val="000000"/>
                </a:solidFill>
                <a:latin typeface="Times New Roman" panose="02020603050405020304" pitchFamily="18" charset="0"/>
                <a:cs typeface="Times New Roman" panose="02020603050405020304" pitchFamily="18" charset="0"/>
              </a:rPr>
              <a:t>) rings at 6:30 a.m.Then I get up.</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4873026" y="1351452"/>
            <a:ext cx="881973"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units</a:t>
            </a:r>
            <a:endParaRPr lang="zh-CN" altLang="en-US" sz="2800"/>
          </a:p>
        </p:txBody>
      </p:sp>
      <p:sp>
        <p:nvSpPr>
          <p:cNvPr id="4" name="矩形 3"/>
          <p:cNvSpPr/>
          <p:nvPr/>
        </p:nvSpPr>
        <p:spPr>
          <a:xfrm>
            <a:off x="6013807" y="2386678"/>
            <a:ext cx="881973"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spell</a:t>
            </a:r>
            <a:endParaRPr lang="zh-CN" altLang="en-US" sz="2800"/>
          </a:p>
        </p:txBody>
      </p:sp>
      <p:sp>
        <p:nvSpPr>
          <p:cNvPr id="6" name="矩形 5"/>
          <p:cNvSpPr/>
          <p:nvPr/>
        </p:nvSpPr>
        <p:spPr>
          <a:xfrm>
            <a:off x="6096000" y="3022913"/>
            <a:ext cx="801823"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start</a:t>
            </a:r>
            <a:endParaRPr lang="zh-CN" altLang="en-US" sz="2800"/>
          </a:p>
        </p:txBody>
      </p:sp>
      <p:sp>
        <p:nvSpPr>
          <p:cNvPr id="7" name="矩形 6"/>
          <p:cNvSpPr/>
          <p:nvPr/>
        </p:nvSpPr>
        <p:spPr>
          <a:xfrm>
            <a:off x="4298433" y="3548444"/>
            <a:ext cx="2156360"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conversations</a:t>
            </a:r>
            <a:endParaRPr lang="zh-CN" altLang="en-US" sz="2800"/>
          </a:p>
        </p:txBody>
      </p:sp>
      <p:sp>
        <p:nvSpPr>
          <p:cNvPr id="8" name="矩形 7"/>
          <p:cNvSpPr/>
          <p:nvPr/>
        </p:nvSpPr>
        <p:spPr>
          <a:xfrm>
            <a:off x="1688797" y="4637504"/>
            <a:ext cx="721672"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bell</a:t>
            </a:r>
            <a:endParaRPr lang="zh-CN" altLang="en-US" sz="2800"/>
          </a:p>
        </p:txBody>
      </p:sp>
    </p:spTree>
    <p:extLst>
      <p:ext uri="{BB962C8B-B14F-4D97-AF65-F5344CB8AC3E}">
        <p14:creationId xmlns:p14="http://schemas.microsoft.com/office/powerpoint/2010/main" val="1177324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38472"/>
            <a:ext cx="11430000" cy="1152367"/>
          </a:xfrm>
          <a:prstGeom prst="rect">
            <a:avLst/>
          </a:prstGeom>
        </p:spPr>
        <p:txBody>
          <a:bodyPr>
            <a:spAutoFit/>
          </a:bodyPr>
          <a:lstStyle/>
          <a:p>
            <a:pPr algn="ctr">
              <a:lnSpc>
                <a:spcPct val="130000"/>
              </a:lnSpc>
              <a:spcAft>
                <a:spcPts val="0"/>
              </a:spcAft>
              <a:tabLst>
                <a:tab pos="1188085" algn="l"/>
                <a:tab pos="2163445" algn="l"/>
                <a:tab pos="3142615" algn="l"/>
                <a:tab pos="4190365" algn="l"/>
              </a:tabLst>
            </a:pPr>
            <a:r>
              <a:rPr lang="zh-CN" altLang="zh-CN" sz="2800">
                <a:solidFill>
                  <a:srgbClr val="000000"/>
                </a:solidFill>
                <a:latin typeface="NEU-BZ-S92"/>
                <a:ea typeface="方正大雅宋简体"/>
                <a:cs typeface="Times New Roman" panose="02020603050405020304" pitchFamily="18" charset="0"/>
              </a:rPr>
              <a:t>能力提升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四、根据图片提示</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补全对话</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每空一词</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4" name="TE7TRX04.eps" descr="id:2147486608;FounderCES"/>
          <p:cNvPicPr/>
          <p:nvPr/>
        </p:nvPicPr>
        <p:blipFill>
          <a:blip r:embed="rId2">
            <a:clrChange>
              <a:clrFrom>
                <a:srgbClr val="FFFFFF"/>
              </a:clrFrom>
              <a:clrTo>
                <a:srgbClr val="FFFFFF">
                  <a:alpha val="0"/>
                </a:srgbClr>
              </a:clrTo>
            </a:clrChange>
          </a:blip>
          <a:stretch>
            <a:fillRect/>
          </a:stretch>
        </p:blipFill>
        <p:spPr>
          <a:xfrm>
            <a:off x="823391" y="1812079"/>
            <a:ext cx="3223510" cy="2533889"/>
          </a:xfrm>
          <a:prstGeom prst="rect">
            <a:avLst/>
          </a:prstGeom>
        </p:spPr>
      </p:pic>
      <p:sp>
        <p:nvSpPr>
          <p:cNvPr id="5" name="矩形 4"/>
          <p:cNvSpPr>
            <a:spLocks noChangeAspect="1"/>
          </p:cNvSpPr>
          <p:nvPr/>
        </p:nvSpPr>
        <p:spPr>
          <a:xfrm>
            <a:off x="381000" y="1610474"/>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smtClean="0">
                <a:solidFill>
                  <a:srgbClr val="000000"/>
                </a:solidFill>
                <a:latin typeface="Times New Roman" panose="02020603050405020304" pitchFamily="18" charset="0"/>
                <a:cs typeface="Times New Roman" panose="02020603050405020304" pitchFamily="18" charset="0"/>
              </a:rPr>
              <a:t>.</a:t>
            </a:r>
          </a:p>
          <a:p>
            <a:pPr>
              <a:lnSpc>
                <a:spcPct val="130000"/>
              </a:lnSpc>
              <a:spcAft>
                <a:spcPts val="0"/>
              </a:spcAft>
              <a:tabLst>
                <a:tab pos="1188085" algn="l"/>
                <a:tab pos="2163445" algn="l"/>
                <a:tab pos="3142615" algn="l"/>
                <a:tab pos="4190365" algn="l"/>
              </a:tabLst>
            </a:pPr>
            <a:endParaRPr lang="en-US" altLang="zh-CN" sz="2800"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en-US" altLang="zh-CN" sz="280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en-US" altLang="zh-CN" sz="2800"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—Good morning, Guo Lin!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Fred!</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6" name="TE7TRX05.eps" descr="id:2147486615;FounderCES"/>
          <p:cNvPicPr/>
          <p:nvPr/>
        </p:nvPicPr>
        <p:blipFill>
          <a:blip r:embed="rId3">
            <a:clrChange>
              <a:clrFrom>
                <a:srgbClr val="FFFFFF"/>
              </a:clrFrom>
              <a:clrTo>
                <a:srgbClr val="FFFFFF">
                  <a:alpha val="0"/>
                </a:srgbClr>
              </a:clrTo>
            </a:clrChange>
          </a:blip>
          <a:stretch>
            <a:fillRect/>
          </a:stretch>
        </p:blipFill>
        <p:spPr>
          <a:xfrm>
            <a:off x="7074602" y="1812079"/>
            <a:ext cx="1969549" cy="2349608"/>
          </a:xfrm>
          <a:prstGeom prst="rect">
            <a:avLst/>
          </a:prstGeom>
        </p:spPr>
      </p:pic>
      <p:sp>
        <p:nvSpPr>
          <p:cNvPr id="7" name="矩形 6"/>
          <p:cNvSpPr>
            <a:spLocks noChangeAspect="1"/>
          </p:cNvSpPr>
          <p:nvPr/>
        </p:nvSpPr>
        <p:spPr>
          <a:xfrm>
            <a:off x="6096000" y="1464938"/>
            <a:ext cx="5896303" cy="4013406"/>
          </a:xfrm>
          <a:prstGeom prst="rect">
            <a:avLst/>
          </a:prstGeom>
        </p:spPr>
        <p:txBody>
          <a:bodyPr wrap="square">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smtClean="0">
                <a:solidFill>
                  <a:srgbClr val="000000"/>
                </a:solidFill>
                <a:latin typeface="Times New Roman" panose="02020603050405020304" pitchFamily="18" charset="0"/>
                <a:cs typeface="Times New Roman" panose="02020603050405020304" pitchFamily="18" charset="0"/>
              </a:rPr>
              <a:t>.</a:t>
            </a:r>
          </a:p>
          <a:p>
            <a:pPr>
              <a:lnSpc>
                <a:spcPct val="130000"/>
              </a:lnSpc>
              <a:spcAft>
                <a:spcPts val="0"/>
              </a:spcAft>
              <a:tabLst>
                <a:tab pos="1188085" algn="l"/>
                <a:tab pos="2163445" algn="l"/>
                <a:tab pos="3142615" algn="l"/>
                <a:tab pos="4190365" algn="l"/>
              </a:tabLst>
            </a:pPr>
            <a:endParaRPr lang="en-US" altLang="zh-CN" sz="280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en-US" altLang="zh-CN" sz="2800"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en-US" altLang="zh-CN" sz="2800"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Mr Han!</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—Good afternoon, Fan Ming!</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8" name="矩形 7"/>
          <p:cNvSpPr/>
          <p:nvPr/>
        </p:nvSpPr>
        <p:spPr>
          <a:xfrm>
            <a:off x="1082622" y="4955124"/>
            <a:ext cx="3456395"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Good </a:t>
            </a:r>
            <a:r>
              <a:rPr lang="en-US" altLang="zh-CN" sz="2800" smtClean="0">
                <a:solidFill>
                  <a:srgbClr val="FF0000"/>
                </a:solidFill>
                <a:latin typeface="Times New Roman" panose="02020603050405020304" pitchFamily="18" charset="0"/>
              </a:rPr>
              <a:t>             morning</a:t>
            </a:r>
            <a:endParaRPr lang="zh-CN" altLang="en-US" sz="2800"/>
          </a:p>
        </p:txBody>
      </p:sp>
      <p:sp>
        <p:nvSpPr>
          <p:cNvPr id="9" name="矩形 8"/>
          <p:cNvSpPr/>
          <p:nvPr/>
        </p:nvSpPr>
        <p:spPr>
          <a:xfrm>
            <a:off x="6790439" y="4248893"/>
            <a:ext cx="3345788"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Good           </a:t>
            </a:r>
            <a:r>
              <a:rPr lang="en-US" altLang="zh-CN" sz="2800">
                <a:solidFill>
                  <a:srgbClr val="FF0000"/>
                </a:solidFill>
                <a:latin typeface="Times New Roman" panose="02020603050405020304" pitchFamily="18" charset="0"/>
              </a:rPr>
              <a:t>afternoon</a:t>
            </a:r>
            <a:endParaRPr lang="zh-CN" altLang="en-US" sz="2800"/>
          </a:p>
        </p:txBody>
      </p:sp>
      <p:cxnSp>
        <p:nvCxnSpPr>
          <p:cNvPr id="10" name="直接连接符 9"/>
          <p:cNvCxnSpPr/>
          <p:nvPr/>
        </p:nvCxnSpPr>
        <p:spPr>
          <a:xfrm>
            <a:off x="5804899" y="1610474"/>
            <a:ext cx="0" cy="43588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1462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81000" y="749766"/>
            <a:ext cx="4159074" cy="4013406"/>
          </a:xfrm>
          <a:prstGeom prst="rect">
            <a:avLst/>
          </a:prstGeom>
        </p:spPr>
        <p:txBody>
          <a:bodyPr wrap="square">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smtClean="0">
                <a:solidFill>
                  <a:srgbClr val="000000"/>
                </a:solidFill>
                <a:latin typeface="Times New Roman" panose="02020603050405020304" pitchFamily="18" charset="0"/>
                <a:cs typeface="Times New Roman" panose="02020603050405020304" pitchFamily="18" charset="0"/>
              </a:rPr>
              <a:t>.</a:t>
            </a:r>
          </a:p>
          <a:p>
            <a:pPr>
              <a:lnSpc>
                <a:spcPct val="130000"/>
              </a:lnSpc>
              <a:spcAft>
                <a:spcPts val="0"/>
              </a:spcAft>
              <a:tabLst>
                <a:tab pos="1188085" algn="l"/>
                <a:tab pos="2163445" algn="l"/>
                <a:tab pos="3142615" algn="l"/>
                <a:tab pos="4190365" algn="l"/>
              </a:tabLst>
            </a:pPr>
            <a:endParaRPr lang="en-US" altLang="zh-CN" sz="280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en-US" altLang="zh-CN" sz="2800"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en-US" altLang="zh-CN" sz="280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—Hello, Zhao Yue!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Yu Le!</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a:spLocks noChangeAspect="1"/>
          </p:cNvSpPr>
          <p:nvPr/>
        </p:nvSpPr>
        <p:spPr>
          <a:xfrm>
            <a:off x="5723562" y="749766"/>
            <a:ext cx="6468438" cy="4013406"/>
          </a:xfrm>
          <a:prstGeom prst="rect">
            <a:avLst/>
          </a:prstGeom>
        </p:spPr>
        <p:txBody>
          <a:bodyPr wrap="square">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smtClean="0">
                <a:solidFill>
                  <a:srgbClr val="000000"/>
                </a:solidFill>
                <a:latin typeface="Times New Roman" panose="02020603050405020304" pitchFamily="18" charset="0"/>
                <a:cs typeface="Times New Roman" panose="02020603050405020304" pitchFamily="18" charset="0"/>
              </a:rPr>
              <a:t>.</a:t>
            </a:r>
          </a:p>
          <a:p>
            <a:pPr>
              <a:lnSpc>
                <a:spcPct val="130000"/>
              </a:lnSpc>
              <a:spcAft>
                <a:spcPts val="0"/>
              </a:spcAft>
              <a:tabLst>
                <a:tab pos="1188085" algn="l"/>
                <a:tab pos="2163445" algn="l"/>
                <a:tab pos="3142615" algn="l"/>
                <a:tab pos="4190365" algn="l"/>
              </a:tabLst>
            </a:pPr>
            <a:endParaRPr lang="en-US" altLang="zh-CN" sz="280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en-US" altLang="zh-CN" sz="2800"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en-US" altLang="zh-CN" sz="280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NEU-BZ-S92"/>
                <a:ea typeface="Times New Roman" panose="02020603050405020304" pitchFamily="18" charset="0"/>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—Fine, thanks.</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6" name="TE7TRX06.eps" descr="id:2147486622;FounderCES"/>
          <p:cNvPicPr/>
          <p:nvPr/>
        </p:nvPicPr>
        <p:blipFill>
          <a:blip r:embed="rId2">
            <a:clrChange>
              <a:clrFrom>
                <a:srgbClr val="FFFFFF"/>
              </a:clrFrom>
              <a:clrTo>
                <a:srgbClr val="FFFFFF">
                  <a:alpha val="0"/>
                </a:srgbClr>
              </a:clrTo>
            </a:clrChange>
          </a:blip>
          <a:stretch>
            <a:fillRect/>
          </a:stretch>
        </p:blipFill>
        <p:spPr>
          <a:xfrm>
            <a:off x="789824" y="749766"/>
            <a:ext cx="3341425" cy="2299265"/>
          </a:xfrm>
          <a:prstGeom prst="rect">
            <a:avLst/>
          </a:prstGeom>
        </p:spPr>
      </p:pic>
      <p:pic>
        <p:nvPicPr>
          <p:cNvPr id="7" name="TE7TRX07.eps" descr="id:2147486629;FounderCES"/>
          <p:cNvPicPr/>
          <p:nvPr/>
        </p:nvPicPr>
        <p:blipFill>
          <a:blip r:embed="rId3">
            <a:clrChange>
              <a:clrFrom>
                <a:srgbClr val="FFFFFF"/>
              </a:clrFrom>
              <a:clrTo>
                <a:srgbClr val="FFFFFF">
                  <a:alpha val="0"/>
                </a:srgbClr>
              </a:clrTo>
            </a:clrChange>
          </a:blip>
          <a:stretch>
            <a:fillRect/>
          </a:stretch>
        </p:blipFill>
        <p:spPr>
          <a:xfrm>
            <a:off x="6428120" y="749766"/>
            <a:ext cx="2939825" cy="2864241"/>
          </a:xfrm>
          <a:prstGeom prst="rect">
            <a:avLst/>
          </a:prstGeom>
        </p:spPr>
      </p:pic>
      <p:cxnSp>
        <p:nvCxnSpPr>
          <p:cNvPr id="8" name="直接连接符 7"/>
          <p:cNvCxnSpPr/>
          <p:nvPr/>
        </p:nvCxnSpPr>
        <p:spPr>
          <a:xfrm>
            <a:off x="4993240" y="749766"/>
            <a:ext cx="0" cy="43588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1020718" y="4102369"/>
            <a:ext cx="1439818"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Hello/Hi</a:t>
            </a:r>
            <a:endParaRPr lang="zh-CN" altLang="en-US" sz="2800"/>
          </a:p>
        </p:txBody>
      </p:sp>
      <p:sp>
        <p:nvSpPr>
          <p:cNvPr id="10" name="矩形 9"/>
          <p:cNvSpPr/>
          <p:nvPr/>
        </p:nvSpPr>
        <p:spPr>
          <a:xfrm>
            <a:off x="6609861" y="3527779"/>
            <a:ext cx="3924472" cy="523220"/>
          </a:xfrm>
          <a:prstGeom prst="rect">
            <a:avLst/>
          </a:prstGeom>
        </p:spPr>
        <p:txBody>
          <a:bodyPr wrap="none">
            <a:spAutoFit/>
          </a:bodyPr>
          <a:lstStyle/>
          <a:p>
            <a:r>
              <a:rPr lang="en-US" altLang="zh-CN" sz="2800">
                <a:solidFill>
                  <a:srgbClr val="FF0000"/>
                </a:solidFill>
                <a:latin typeface="Times New Roman" panose="02020603050405020304" pitchFamily="18" charset="0"/>
              </a:rPr>
              <a:t>How </a:t>
            </a:r>
            <a:r>
              <a:rPr lang="en-US" altLang="zh-CN" sz="2800" smtClean="0">
                <a:solidFill>
                  <a:srgbClr val="FF0000"/>
                </a:solidFill>
                <a:latin typeface="Times New Roman" panose="02020603050405020304" pitchFamily="18" charset="0"/>
              </a:rPr>
              <a:t>         are             you</a:t>
            </a:r>
            <a:endParaRPr lang="zh-CN" altLang="en-US" sz="2800"/>
          </a:p>
        </p:txBody>
      </p:sp>
    </p:spTree>
    <p:extLst>
      <p:ext uri="{BB962C8B-B14F-4D97-AF65-F5344CB8AC3E}">
        <p14:creationId xmlns:p14="http://schemas.microsoft.com/office/powerpoint/2010/main" val="3229059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4100"/>
            <a:ext cx="11430000" cy="5780044"/>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五、补全对话</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有两项多余</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M:Hello, I am Lin Lei.</a:t>
            </a: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W:My name is Linda.</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M:Nice to meet you.</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a:t>
            </a: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a:t>
            </a: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W:L-I-N-D-A, Linda.</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M:Thank you, Linda.</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a:t>
            </a: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Oh, it’s time for class.</a:t>
            </a: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M:Bye!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5876817" y="481953"/>
            <a:ext cx="5502667" cy="4013406"/>
          </a:xfrm>
          <a:prstGeom prst="rect">
            <a:avLst/>
          </a:prstGeom>
          <a:ln>
            <a:solidFill>
              <a:schemeClr val="tx1"/>
            </a:solidFill>
          </a:ln>
        </p:spPr>
        <p:txBody>
          <a:bodyPr wrap="square">
            <a:spAutoFit/>
          </a:bodyPr>
          <a:lstStyle/>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A.How do you spell your name?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B.Nice to meet you too.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C.What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sz="2800">
                <a:solidFill>
                  <a:srgbClr val="000000"/>
                </a:solidFill>
                <a:latin typeface="Times New Roman" panose="02020603050405020304" pitchFamily="18" charset="0"/>
                <a:cs typeface="Times New Roman" panose="02020603050405020304" pitchFamily="18" charset="0"/>
              </a:rPr>
              <a:t>s your name?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D.Can you help me?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E.Goodbye!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F.Are you Linda?</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G.You’re </a:t>
            </a:r>
            <a:r>
              <a:rPr lang="en-US" altLang="zh-CN" sz="2800">
                <a:solidFill>
                  <a:srgbClr val="000000"/>
                </a:solidFill>
                <a:latin typeface="Times New Roman" panose="02020603050405020304" pitchFamily="18" charset="0"/>
                <a:cs typeface="Times New Roman" panose="02020603050405020304" pitchFamily="18" charset="0"/>
              </a:rPr>
              <a:t>welcome.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4113240" y="732446"/>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5" name="矩形 4"/>
          <p:cNvSpPr/>
          <p:nvPr/>
        </p:nvSpPr>
        <p:spPr>
          <a:xfrm>
            <a:off x="1390588" y="2386585"/>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
        <p:nvSpPr>
          <p:cNvPr id="6" name="矩形 5"/>
          <p:cNvSpPr/>
          <p:nvPr/>
        </p:nvSpPr>
        <p:spPr>
          <a:xfrm>
            <a:off x="1390588" y="2923060"/>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A</a:t>
            </a:r>
            <a:endParaRPr lang="zh-CN" altLang="en-US" sz="2800"/>
          </a:p>
        </p:txBody>
      </p:sp>
      <p:sp>
        <p:nvSpPr>
          <p:cNvPr id="7" name="矩形 6"/>
          <p:cNvSpPr/>
          <p:nvPr/>
        </p:nvSpPr>
        <p:spPr>
          <a:xfrm>
            <a:off x="1390588" y="4557003"/>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G</a:t>
            </a:r>
            <a:endParaRPr lang="zh-CN" altLang="en-US" sz="2800"/>
          </a:p>
        </p:txBody>
      </p:sp>
      <p:sp>
        <p:nvSpPr>
          <p:cNvPr id="8" name="矩形 7"/>
          <p:cNvSpPr/>
          <p:nvPr/>
        </p:nvSpPr>
        <p:spPr>
          <a:xfrm>
            <a:off x="6034076" y="4557003"/>
            <a:ext cx="404278"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E</a:t>
            </a:r>
            <a:endParaRPr lang="zh-CN" altLang="en-US" sz="2800"/>
          </a:p>
        </p:txBody>
      </p:sp>
    </p:spTree>
    <p:extLst>
      <p:ext uri="{BB962C8B-B14F-4D97-AF65-F5344CB8AC3E}">
        <p14:creationId xmlns:p14="http://schemas.microsoft.com/office/powerpoint/2010/main" val="2231180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34950"/>
            <a:ext cx="11430000" cy="619374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六、阅读理解</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Dear Peter,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How are </a:t>
            </a:r>
            <a:r>
              <a:rPr lang="en-US" altLang="zh-CN" sz="2800" smtClean="0">
                <a:solidFill>
                  <a:srgbClr val="000000"/>
                </a:solidFill>
                <a:latin typeface="Times New Roman" panose="02020603050405020304" pitchFamily="18" charset="0"/>
                <a:cs typeface="Times New Roman" panose="02020603050405020304" pitchFamily="18" charset="0"/>
              </a:rPr>
              <a:t>you?I’m </a:t>
            </a:r>
            <a:r>
              <a:rPr lang="en-US" altLang="zh-CN" sz="2800">
                <a:solidFill>
                  <a:srgbClr val="000000"/>
                </a:solidFill>
                <a:latin typeface="Times New Roman" panose="02020603050405020304" pitchFamily="18" charset="0"/>
                <a:cs typeface="Times New Roman" panose="02020603050405020304" pitchFamily="18" charset="0"/>
              </a:rPr>
              <a:t>in Beijing now.I like Beijing very much.I have two new friends here.They are Bill and Li Ming.Bill is from Canada and Li Ming is from China.Li Ming often helps me with my Chinese.I can speak a little Chinese </a:t>
            </a:r>
            <a:r>
              <a:rPr lang="en-US" altLang="zh-CN" sz="2800" smtClean="0">
                <a:solidFill>
                  <a:srgbClr val="000000"/>
                </a:solidFill>
                <a:latin typeface="Times New Roman" panose="02020603050405020304" pitchFamily="18" charset="0"/>
                <a:cs typeface="Times New Roman" panose="02020603050405020304" pitchFamily="18" charset="0"/>
              </a:rPr>
              <a:t>now.I’m </a:t>
            </a:r>
            <a:r>
              <a:rPr lang="en-US" altLang="zh-CN" sz="2800">
                <a:solidFill>
                  <a:srgbClr val="000000"/>
                </a:solidFill>
                <a:latin typeface="Times New Roman" panose="02020603050405020304" pitchFamily="18" charset="0"/>
                <a:cs typeface="Times New Roman" panose="02020603050405020304" pitchFamily="18" charset="0"/>
              </a:rPr>
              <a:t>very happy.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like Chinese food.I like Guangdong food and Sichuan food.</a:t>
            </a: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They </a:t>
            </a:r>
            <a:r>
              <a:rPr lang="en-US" altLang="zh-CN" sz="2800">
                <a:solidFill>
                  <a:srgbClr val="000000"/>
                </a:solidFill>
                <a:latin typeface="Times New Roman" panose="02020603050405020304" pitchFamily="18" charset="0"/>
                <a:cs typeface="Times New Roman" panose="02020603050405020304" pitchFamily="18" charset="0"/>
              </a:rPr>
              <a:t>are nice.</a:t>
            </a:r>
            <a:r>
              <a:rPr lang="en-US" altLang="zh-CN" sz="2800" i="1">
                <a:solidFill>
                  <a:srgbClr val="000000"/>
                </a:solidFill>
                <a:latin typeface="Times New Roman" panose="02020603050405020304" pitchFamily="18" charset="0"/>
                <a:cs typeface="Times New Roman" panose="02020603050405020304" pitchFamily="18" charset="0"/>
              </a:rPr>
              <a:t>Jiaozi</a:t>
            </a:r>
            <a:r>
              <a:rPr lang="en-US" altLang="zh-CN" sz="2800">
                <a:solidFill>
                  <a:srgbClr val="000000"/>
                </a:solidFill>
                <a:latin typeface="Times New Roman" panose="02020603050405020304" pitchFamily="18" charset="0"/>
                <a:cs typeface="Times New Roman" panose="02020603050405020304" pitchFamily="18" charset="0"/>
              </a:rPr>
              <a:t> is my favourite food.I often have it for lunch and have noodles for dinner.I have milk and bread for </a:t>
            </a:r>
            <a:r>
              <a:rPr lang="en-US" altLang="zh-CN" sz="2800" smtClean="0">
                <a:solidFill>
                  <a:srgbClr val="000000"/>
                </a:solidFill>
                <a:latin typeface="Times New Roman" panose="02020603050405020304" pitchFamily="18" charset="0"/>
                <a:cs typeface="Times New Roman" panose="02020603050405020304" pitchFamily="18" charset="0"/>
              </a:rPr>
              <a:t>breakfast.How’s </a:t>
            </a:r>
            <a:r>
              <a:rPr lang="en-US" altLang="zh-CN" sz="2800">
                <a:solidFill>
                  <a:srgbClr val="000000"/>
                </a:solidFill>
                <a:latin typeface="Times New Roman" panose="02020603050405020304" pitchFamily="18" charset="0"/>
                <a:cs typeface="Times New Roman" panose="02020603050405020304" pitchFamily="18" charset="0"/>
              </a:rPr>
              <a:t>your life in London? </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Yours,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Bob</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2992945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44023"/>
            <a:ext cx="11430000" cy="17727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.Who writes(</a:t>
            </a:r>
            <a:r>
              <a:rPr lang="zh-CN" altLang="zh-CN" sz="2800">
                <a:solidFill>
                  <a:srgbClr val="000000"/>
                </a:solidFill>
                <a:latin typeface="Times New Roman" panose="02020603050405020304" pitchFamily="18" charset="0"/>
                <a:cs typeface="Times New Roman" panose="02020603050405020304" pitchFamily="18" charset="0"/>
              </a:rPr>
              <a:t>写</a:t>
            </a:r>
            <a:r>
              <a:rPr lang="en-US" altLang="zh-CN" sz="2800">
                <a:solidFill>
                  <a:srgbClr val="000000"/>
                </a:solidFill>
                <a:latin typeface="Times New Roman" panose="02020603050405020304" pitchFamily="18" charset="0"/>
                <a:cs typeface="Times New Roman" panose="02020603050405020304" pitchFamily="18" charset="0"/>
              </a:rPr>
              <a:t>) the letter(</a:t>
            </a:r>
            <a:r>
              <a:rPr lang="zh-CN" altLang="zh-CN" sz="2800">
                <a:solidFill>
                  <a:srgbClr val="000000"/>
                </a:solidFill>
                <a:latin typeface="Times New Roman" panose="02020603050405020304" pitchFamily="18" charset="0"/>
                <a:cs typeface="Times New Roman" panose="02020603050405020304" pitchFamily="18" charset="0"/>
              </a:rPr>
              <a:t>信</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A.Peter.</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B.Bill.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C.Li Ming.	</a:t>
            </a:r>
            <a:r>
              <a:rPr lang="en-US" altLang="zh-CN" sz="2800" smtClean="0">
                <a:solidFill>
                  <a:srgbClr val="000000"/>
                </a:solidFill>
                <a:latin typeface="Times New Roman" panose="02020603050405020304" pitchFamily="18" charset="0"/>
                <a:cs typeface="Times New Roman" panose="02020603050405020304" pitchFamily="18" charset="0"/>
              </a:rPr>
              <a:t>	  D.Bob</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2316816"/>
            <a:ext cx="11430000" cy="17727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.Where is Bill from?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A.Canada.	B.America.</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C.China.	</a:t>
            </a:r>
            <a:r>
              <a:rPr lang="en-US" altLang="zh-CN" sz="2800" smtClean="0">
                <a:solidFill>
                  <a:srgbClr val="000000"/>
                </a:solidFill>
                <a:latin typeface="Times New Roman" panose="02020603050405020304" pitchFamily="18" charset="0"/>
                <a:cs typeface="Times New Roman" panose="02020603050405020304" pitchFamily="18" charset="0"/>
              </a:rPr>
              <a:t>D.The </a:t>
            </a:r>
            <a:r>
              <a:rPr lang="en-US" altLang="zh-CN" sz="2800">
                <a:solidFill>
                  <a:srgbClr val="000000"/>
                </a:solidFill>
                <a:latin typeface="Times New Roman" panose="02020603050405020304" pitchFamily="18" charset="0"/>
                <a:cs typeface="Times New Roman" panose="02020603050405020304" pitchFamily="18" charset="0"/>
              </a:rPr>
              <a:t>UK.</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81000" y="4029336"/>
            <a:ext cx="11430000" cy="17727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cs typeface="Times New Roman" panose="02020603050405020304" pitchFamily="18" charset="0"/>
              </a:rPr>
              <a:t>3</a:t>
            </a:r>
            <a:r>
              <a:rPr lang="en-US" altLang="zh-CN" sz="2800" smtClean="0">
                <a:solidFill>
                  <a:srgbClr val="000000"/>
                </a:solidFill>
                <a:latin typeface="Times New Roman" panose="02020603050405020304" pitchFamily="18" charset="0"/>
                <a:cs typeface="Times New Roman" panose="02020603050405020304" pitchFamily="18" charset="0"/>
              </a:rPr>
              <a:t>.What’s Bob’s </a:t>
            </a:r>
            <a:r>
              <a:rPr lang="en-US" altLang="zh-CN" sz="2800">
                <a:solidFill>
                  <a:srgbClr val="000000"/>
                </a:solidFill>
                <a:latin typeface="Times New Roman" panose="02020603050405020304" pitchFamily="18" charset="0"/>
                <a:cs typeface="Times New Roman" panose="02020603050405020304" pitchFamily="18" charset="0"/>
              </a:rPr>
              <a:t>favourite food?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A.Bread.	</a:t>
            </a:r>
            <a:r>
              <a:rPr lang="en-US" altLang="zh-CN" sz="2800" smtClean="0">
                <a:solidFill>
                  <a:srgbClr val="000000"/>
                </a:solidFill>
                <a:latin typeface="Times New Roman" panose="02020603050405020304" pitchFamily="18" charset="0"/>
                <a:cs typeface="Times New Roman" panose="02020603050405020304" pitchFamily="18" charset="0"/>
              </a:rPr>
              <a:t>B.Noodles.</a:t>
            </a: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C.</a:t>
            </a:r>
            <a:r>
              <a:rPr lang="en-US" altLang="zh-CN" sz="2800" i="1" smtClean="0">
                <a:solidFill>
                  <a:srgbClr val="000000"/>
                </a:solidFill>
                <a:latin typeface="Times New Roman" panose="02020603050405020304" pitchFamily="18" charset="0"/>
                <a:cs typeface="Times New Roman" panose="02020603050405020304" pitchFamily="18" charset="0"/>
              </a:rPr>
              <a:t>Jiaozi</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D.Hamburgers</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p:nvPr/>
        </p:nvSpPr>
        <p:spPr>
          <a:xfrm>
            <a:off x="5084697" y="604296"/>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D</a:t>
            </a:r>
            <a:endParaRPr lang="zh-CN" altLang="en-US" sz="2800"/>
          </a:p>
        </p:txBody>
      </p:sp>
      <p:sp>
        <p:nvSpPr>
          <p:cNvPr id="6" name="矩形 5"/>
          <p:cNvSpPr/>
          <p:nvPr/>
        </p:nvSpPr>
        <p:spPr>
          <a:xfrm>
            <a:off x="3697685" y="2388246"/>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A</a:t>
            </a:r>
            <a:endParaRPr lang="zh-CN" altLang="en-US" sz="2800"/>
          </a:p>
        </p:txBody>
      </p:sp>
      <p:sp>
        <p:nvSpPr>
          <p:cNvPr id="7" name="矩形 6"/>
          <p:cNvSpPr/>
          <p:nvPr/>
        </p:nvSpPr>
        <p:spPr>
          <a:xfrm>
            <a:off x="5002503" y="4089609"/>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Tree>
    <p:extLst>
      <p:ext uri="{BB962C8B-B14F-4D97-AF65-F5344CB8AC3E}">
        <p14:creationId xmlns:p14="http://schemas.microsoft.com/office/powerpoint/2010/main" val="1981129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02367"/>
            <a:ext cx="11430000" cy="289310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.The underlined word “They” refers to(</a:t>
            </a:r>
            <a:r>
              <a:rPr lang="zh-CN" altLang="zh-CN" sz="2800">
                <a:solidFill>
                  <a:srgbClr val="000000"/>
                </a:solidFill>
                <a:latin typeface="Times New Roman" panose="02020603050405020304" pitchFamily="18" charset="0"/>
                <a:cs typeface="Times New Roman" panose="02020603050405020304" pitchFamily="18" charset="0"/>
              </a:rPr>
              <a:t>指的是</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A.Bob</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smtClean="0">
                <a:solidFill>
                  <a:srgbClr val="000000"/>
                </a:solidFill>
                <a:latin typeface="Times New Roman" panose="02020603050405020304" pitchFamily="18" charset="0"/>
                <a:cs typeface="Times New Roman" panose="02020603050405020304" pitchFamily="18" charset="0"/>
              </a:rPr>
              <a:t>s </a:t>
            </a:r>
            <a:r>
              <a:rPr lang="en-US" altLang="zh-CN" sz="2800">
                <a:solidFill>
                  <a:srgbClr val="000000"/>
                </a:solidFill>
                <a:latin typeface="Times New Roman" panose="02020603050405020304" pitchFamily="18" charset="0"/>
                <a:cs typeface="Times New Roman" panose="02020603050405020304" pitchFamily="18" charset="0"/>
              </a:rPr>
              <a:t>friends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B.Bob</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smtClean="0">
                <a:solidFill>
                  <a:srgbClr val="000000"/>
                </a:solidFill>
                <a:latin typeface="Times New Roman" panose="02020603050405020304" pitchFamily="18" charset="0"/>
                <a:cs typeface="Times New Roman" panose="02020603050405020304" pitchFamily="18" charset="0"/>
              </a:rPr>
              <a:t>s </a:t>
            </a:r>
            <a:r>
              <a:rPr lang="en-US" altLang="zh-CN" sz="2800">
                <a:solidFill>
                  <a:srgbClr val="000000"/>
                </a:solidFill>
                <a:latin typeface="Times New Roman" panose="02020603050405020304" pitchFamily="18" charset="0"/>
                <a:cs typeface="Times New Roman" panose="02020603050405020304" pitchFamily="18" charset="0"/>
              </a:rPr>
              <a:t>parents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C.Chinese people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D.Guangdong food and Sichuan food</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3148513"/>
            <a:ext cx="11430000" cy="289310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.Which one is TRUE?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A.Bob comes from Beijing.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B.Bill and Li Ming are </a:t>
            </a:r>
            <a:r>
              <a:rPr lang="en-US" altLang="zh-CN" sz="2800" smtClean="0">
                <a:solidFill>
                  <a:srgbClr val="000000"/>
                </a:solidFill>
                <a:latin typeface="Times New Roman" panose="02020603050405020304" pitchFamily="18" charset="0"/>
                <a:cs typeface="Times New Roman" panose="02020603050405020304" pitchFamily="18" charset="0"/>
              </a:rPr>
              <a:t>Bob</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smtClean="0">
                <a:solidFill>
                  <a:srgbClr val="000000"/>
                </a:solidFill>
                <a:latin typeface="Times New Roman" panose="02020603050405020304" pitchFamily="18" charset="0"/>
                <a:cs typeface="Times New Roman" panose="02020603050405020304" pitchFamily="18" charset="0"/>
              </a:rPr>
              <a:t>s </a:t>
            </a:r>
            <a:r>
              <a:rPr lang="en-US" altLang="zh-CN" sz="2800">
                <a:solidFill>
                  <a:srgbClr val="000000"/>
                </a:solidFill>
                <a:latin typeface="Times New Roman" panose="02020603050405020304" pitchFamily="18" charset="0"/>
                <a:cs typeface="Times New Roman" panose="02020603050405020304" pitchFamily="18" charset="0"/>
              </a:rPr>
              <a:t>friends.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C.Bob can speak Chinese very well.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D.Bob often has </a:t>
            </a:r>
            <a:r>
              <a:rPr lang="en-US" altLang="zh-CN" sz="2800" i="1">
                <a:solidFill>
                  <a:srgbClr val="000000"/>
                </a:solidFill>
                <a:latin typeface="Times New Roman" panose="02020603050405020304" pitchFamily="18" charset="0"/>
                <a:cs typeface="Times New Roman" panose="02020603050405020304" pitchFamily="18" charset="0"/>
              </a:rPr>
              <a:t>jiaozi</a:t>
            </a:r>
            <a:r>
              <a:rPr lang="en-US" altLang="zh-CN" sz="2800">
                <a:solidFill>
                  <a:srgbClr val="000000"/>
                </a:solidFill>
                <a:latin typeface="Times New Roman" panose="02020603050405020304" pitchFamily="18" charset="0"/>
                <a:cs typeface="Times New Roman" panose="02020603050405020304" pitchFamily="18" charset="0"/>
              </a:rPr>
              <a:t> for dinner.</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7663510" y="390913"/>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D</a:t>
            </a:r>
            <a:endParaRPr lang="zh-CN" altLang="en-US" sz="2800"/>
          </a:p>
        </p:txBody>
      </p:sp>
      <p:sp>
        <p:nvSpPr>
          <p:cNvPr id="5" name="矩形 4"/>
          <p:cNvSpPr/>
          <p:nvPr/>
        </p:nvSpPr>
        <p:spPr>
          <a:xfrm>
            <a:off x="3954539" y="3226289"/>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Tree>
    <p:extLst>
      <p:ext uri="{BB962C8B-B14F-4D97-AF65-F5344CB8AC3E}">
        <p14:creationId xmlns:p14="http://schemas.microsoft.com/office/powerpoint/2010/main" val="3009671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chemeClr val="accent2"/>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cap="none" spc="0" dirty="0">
              <a:ln w="22225">
                <a:solidFill>
                  <a:schemeClr val="accent2"/>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1428991" y="1653040"/>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latin typeface="华文隶书" panose="02010800040101010101" pitchFamily="2" charset="-122"/>
                <a:ea typeface="华文隶书" panose="02010800040101010101" pitchFamily="2" charset="-122"/>
              </a:rPr>
              <a:t>基础</a:t>
            </a:r>
            <a:r>
              <a:rPr lang="en-US" altLang="zh-CN" sz="3600" smtClean="0">
                <a:latin typeface="华文隶书" panose="02010800040101010101" pitchFamily="2" charset="-122"/>
                <a:ea typeface="华文隶书" panose="02010800040101010101" pitchFamily="2" charset="-122"/>
              </a:rPr>
              <a:t>•</a:t>
            </a:r>
            <a:r>
              <a:rPr lang="zh-CN" altLang="en-US" sz="3600" smtClean="0">
                <a:latin typeface="华文隶书" panose="02010800040101010101" pitchFamily="2" charset="-122"/>
                <a:ea typeface="华文隶书" panose="02010800040101010101" pitchFamily="2" charset="-122"/>
              </a:rPr>
              <a:t>自主预习</a:t>
            </a:r>
            <a:endParaRPr lang="zh-CN" altLang="en-US" sz="3600" dirty="0">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3795506" y="2886592"/>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smtClean="0">
                <a:latin typeface="华文隶书" panose="02010800040101010101" pitchFamily="2" charset="-122"/>
                <a:ea typeface="华文隶书" panose="02010800040101010101" pitchFamily="2" charset="-122"/>
              </a:rPr>
              <a:t>探究</a:t>
            </a:r>
            <a:r>
              <a:rPr lang="en-US" altLang="zh-CN" sz="3600" smtClean="0">
                <a:latin typeface="华文隶书" panose="02010800040101010101" pitchFamily="2" charset="-122"/>
                <a:ea typeface="华文隶书" panose="02010800040101010101" pitchFamily="2" charset="-122"/>
              </a:rPr>
              <a:t>•</a:t>
            </a:r>
            <a:r>
              <a:rPr lang="zh-CN" altLang="en-US" sz="3600" smtClean="0">
                <a:latin typeface="华文隶书" panose="02010800040101010101" pitchFamily="2" charset="-122"/>
                <a:ea typeface="华文隶书" panose="02010800040101010101" pitchFamily="2" charset="-122"/>
              </a:rPr>
              <a:t>重难解析</a:t>
            </a:r>
            <a:endParaRPr lang="zh-CN" altLang="en-US" sz="3600" dirty="0">
              <a:latin typeface="华文隶书" panose="02010800040101010101" pitchFamily="2" charset="-122"/>
              <a:ea typeface="华文隶书" panose="02010800040101010101" pitchFamily="2" charset="-122"/>
            </a:endParaRPr>
          </a:p>
        </p:txBody>
      </p:sp>
      <p:sp>
        <p:nvSpPr>
          <p:cNvPr id="5" name="圆角矩形 4">
            <a:hlinkClick r:id="rId4" action="ppaction://hlinksldjump"/>
          </p:cNvPr>
          <p:cNvSpPr/>
          <p:nvPr/>
        </p:nvSpPr>
        <p:spPr>
          <a:xfrm>
            <a:off x="6466787" y="4078191"/>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a:latin typeface="华文隶书" panose="02010800040101010101" pitchFamily="2" charset="-122"/>
                <a:ea typeface="华文隶书" panose="02010800040101010101" pitchFamily="2" charset="-122"/>
              </a:rPr>
              <a:t>作业</a:t>
            </a:r>
            <a:r>
              <a:rPr lang="en-US" altLang="zh-CN" sz="3600">
                <a:latin typeface="华文隶书" panose="02010800040101010101" pitchFamily="2" charset="-122"/>
                <a:ea typeface="华文隶书" panose="02010800040101010101" pitchFamily="2" charset="-122"/>
              </a:rPr>
              <a:t>•</a:t>
            </a:r>
            <a:r>
              <a:rPr lang="zh-CN" altLang="en-US" sz="3600">
                <a:latin typeface="华文隶书" panose="02010800040101010101" pitchFamily="2" charset="-122"/>
                <a:ea typeface="华文隶书" panose="02010800040101010101" pitchFamily="2" charset="-122"/>
              </a:rPr>
              <a:t>进阶演练</a:t>
            </a:r>
            <a:endParaRPr lang="zh-CN" altLang="en-US" sz="3600" dirty="0">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16220331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182312655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基础</a:t>
              </a:r>
              <a:r>
                <a:rPr lang="en-US" altLang="zh-CN" sz="3200" smtClean="0">
                  <a:solidFill>
                    <a:schemeClr val="accent2"/>
                  </a:solidFill>
                  <a:latin typeface="华文隶书" panose="02010800040101010101" pitchFamily="2" charset="-122"/>
                  <a:ea typeface="华文隶书" panose="02010800040101010101" pitchFamily="2" charset="-122"/>
                </a:rPr>
                <a:t>•</a:t>
              </a:r>
              <a:r>
                <a:rPr lang="zh-CN" altLang="en-US" sz="3200" smtClean="0">
                  <a:solidFill>
                    <a:schemeClr val="accent2"/>
                  </a:solidFill>
                  <a:latin typeface="华文隶书" panose="02010800040101010101" pitchFamily="2" charset="-122"/>
                  <a:ea typeface="华文隶书" panose="02010800040101010101" pitchFamily="2" charset="-122"/>
                </a:rPr>
                <a:t>自主预习</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6" name="矩形 25"/>
          <p:cNvSpPr>
            <a:spLocks noChangeAspect="1"/>
          </p:cNvSpPr>
          <p:nvPr/>
        </p:nvSpPr>
        <p:spPr>
          <a:xfrm>
            <a:off x="381000" y="950513"/>
            <a:ext cx="7295587"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en-US"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一</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根据图片提示</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 </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写出下列字母组合的含</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义</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27" name="TE7KR86.eps" descr="id:2147486559;FounderCES"/>
          <p:cNvPicPr/>
          <p:nvPr/>
        </p:nvPicPr>
        <p:blipFill>
          <a:blip r:embed="rId3">
            <a:clrChange>
              <a:clrFrom>
                <a:srgbClr val="FFFFFF"/>
              </a:clrFrom>
              <a:clrTo>
                <a:srgbClr val="FFFFFF">
                  <a:alpha val="0"/>
                </a:srgbClr>
              </a:clrTo>
            </a:clrChange>
          </a:blip>
          <a:stretch>
            <a:fillRect/>
          </a:stretch>
        </p:blipFill>
        <p:spPr>
          <a:xfrm>
            <a:off x="1935862" y="1766050"/>
            <a:ext cx="2543670" cy="2280806"/>
          </a:xfrm>
          <a:prstGeom prst="rect">
            <a:avLst/>
          </a:prstGeom>
        </p:spPr>
      </p:pic>
      <p:pic>
        <p:nvPicPr>
          <p:cNvPr id="28" name="TE7KR87.eps" descr="id:2147486566;FounderCES"/>
          <p:cNvPicPr/>
          <p:nvPr/>
        </p:nvPicPr>
        <p:blipFill>
          <a:blip r:embed="rId4">
            <a:clrChange>
              <a:clrFrom>
                <a:srgbClr val="FFFFFF"/>
              </a:clrFrom>
              <a:clrTo>
                <a:srgbClr val="FFFFFF">
                  <a:alpha val="0"/>
                </a:srgbClr>
              </a:clrTo>
            </a:clrChange>
          </a:blip>
          <a:stretch>
            <a:fillRect/>
          </a:stretch>
        </p:blipFill>
        <p:spPr>
          <a:xfrm>
            <a:off x="6072526" y="1766050"/>
            <a:ext cx="2602084" cy="2280806"/>
          </a:xfrm>
          <a:prstGeom prst="rect">
            <a:avLst/>
          </a:prstGeom>
        </p:spPr>
      </p:pic>
      <p:sp>
        <p:nvSpPr>
          <p:cNvPr id="5" name="矩形 4"/>
          <p:cNvSpPr>
            <a:spLocks noChangeAspect="1"/>
          </p:cNvSpPr>
          <p:nvPr/>
        </p:nvSpPr>
        <p:spPr>
          <a:xfrm>
            <a:off x="1376487" y="4518693"/>
            <a:ext cx="8262198"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.VR </a:t>
            </a:r>
            <a:r>
              <a:rPr lang="zh-CN"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a:t>
            </a:r>
            <a:r>
              <a:rPr lang="en-US" altLang="zh-CN" sz="2800" b="1" smtClean="0">
                <a:solidFill>
                  <a:srgbClr val="000000"/>
                </a:solidFill>
                <a:latin typeface="Times New Roman" panose="02020603050405020304" pitchFamily="18" charset="0"/>
                <a:cs typeface="Times New Roman" panose="02020603050405020304" pitchFamily="18" charset="0"/>
              </a:rPr>
              <a:t>2</a:t>
            </a:r>
            <a:r>
              <a:rPr lang="en-US" altLang="zh-CN" sz="2800" smtClean="0">
                <a:solidFill>
                  <a:srgbClr val="000000"/>
                </a:solidFill>
                <a:latin typeface="Times New Roman" panose="02020603050405020304" pitchFamily="18" charset="0"/>
                <a:cs typeface="Times New Roman" panose="02020603050405020304" pitchFamily="18" charset="0"/>
              </a:rPr>
              <a:t>.WHO </a:t>
            </a:r>
            <a:r>
              <a:rPr lang="zh-CN"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zh-CN"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u="sng" smtClean="0">
                <a:solidFill>
                  <a:srgbClr val="FF0000"/>
                </a:solidFill>
                <a:uFill>
                  <a:solidFill>
                    <a:srgbClr val="000000"/>
                  </a:solidFill>
                </a:uFill>
                <a:latin typeface="Times New Roman" panose="02020603050405020304" pitchFamily="18" charset="0"/>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6" name="矩形 5"/>
          <p:cNvSpPr>
            <a:spLocks noChangeAspect="1"/>
          </p:cNvSpPr>
          <p:nvPr/>
        </p:nvSpPr>
        <p:spPr>
          <a:xfrm>
            <a:off x="2293137" y="4504504"/>
            <a:ext cx="1710725" cy="652486"/>
          </a:xfrm>
          <a:prstGeom prst="rect">
            <a:avLst/>
          </a:prstGeom>
        </p:spPr>
        <p:txBody>
          <a:bodyPr wrap="none">
            <a:spAutoFit/>
          </a:bodyPr>
          <a:lstStyle/>
          <a:p>
            <a:pPr>
              <a:lnSpc>
                <a:spcPct val="130000"/>
              </a:lnSpc>
            </a:pPr>
            <a:r>
              <a:rPr lang="zh-CN" altLang="zh-CN" sz="2800">
                <a:solidFill>
                  <a:srgbClr val="FF0000"/>
                </a:solidFill>
                <a:latin typeface="Times New Roman" panose="02020603050405020304" pitchFamily="18" charset="0"/>
                <a:cs typeface="Times New Roman" panose="02020603050405020304" pitchFamily="18" charset="0"/>
              </a:rPr>
              <a:t>虚拟现</a:t>
            </a:r>
            <a:r>
              <a:rPr lang="zh-CN" altLang="zh-CN" sz="2800" smtClean="0">
                <a:solidFill>
                  <a:srgbClr val="FF0000"/>
                </a:solidFill>
                <a:latin typeface="Times New Roman" panose="02020603050405020304" pitchFamily="18" charset="0"/>
                <a:cs typeface="Times New Roman" panose="02020603050405020304" pitchFamily="18" charset="0"/>
              </a:rPr>
              <a:t>实</a:t>
            </a:r>
            <a:r>
              <a:rPr lang="en-US" altLang="zh-CN" sz="2800" smtClean="0">
                <a:solidFill>
                  <a:srgbClr val="FF0000"/>
                </a:solidFill>
                <a:latin typeface="Times New Roman" panose="02020603050405020304" pitchFamily="18" charset="0"/>
                <a:cs typeface="Times New Roman" panose="02020603050405020304" pitchFamily="18" charset="0"/>
              </a:rPr>
              <a:t> </a:t>
            </a:r>
            <a:endParaRPr lang="zh-CN" altLang="en-US" sz="2800"/>
          </a:p>
        </p:txBody>
      </p:sp>
      <p:sp>
        <p:nvSpPr>
          <p:cNvPr id="29" name="矩形 28"/>
          <p:cNvSpPr>
            <a:spLocks noChangeAspect="1"/>
          </p:cNvSpPr>
          <p:nvPr/>
        </p:nvSpPr>
        <p:spPr>
          <a:xfrm>
            <a:off x="7173363" y="4483956"/>
            <a:ext cx="2339102" cy="600229"/>
          </a:xfrm>
          <a:prstGeom prst="rect">
            <a:avLst/>
          </a:prstGeom>
        </p:spPr>
        <p:txBody>
          <a:bodyPr wrap="none">
            <a:spAutoFit/>
          </a:bodyPr>
          <a:lstStyle/>
          <a:p>
            <a:pPr>
              <a:lnSpc>
                <a:spcPct val="130000"/>
              </a:lnSpc>
            </a:pPr>
            <a:r>
              <a:rPr lang="zh-CN" altLang="en-US" sz="2800">
                <a:solidFill>
                  <a:srgbClr val="FF0000"/>
                </a:solidFill>
                <a:latin typeface="Times New Roman" panose="02020603050405020304" pitchFamily="18" charset="0"/>
                <a:cs typeface="Times New Roman" panose="02020603050405020304" pitchFamily="18" charset="0"/>
              </a:rPr>
              <a:t>世界卫生组织</a:t>
            </a:r>
            <a:endParaRPr lang="zh-CN" altLang="en-US" sz="280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randombar(horizontal)">
                                      <p:cBhvr>
                                        <p:cTn id="15" dur="500"/>
                                        <p:tgtEl>
                                          <p:spTgt spid="6">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29">
                                            <p:txEl>
                                              <p:pRg st="0" end="0"/>
                                            </p:txEl>
                                          </p:spTgt>
                                        </p:tgtEl>
                                        <p:attrNameLst>
                                          <p:attrName>style.visibility</p:attrName>
                                        </p:attrNameLst>
                                      </p:cBhvr>
                                      <p:to>
                                        <p:strVal val="visible"/>
                                      </p:to>
                                    </p:set>
                                    <p:animEffect transition="in" filter="randombar(horizontal)">
                                      <p:cBhvr>
                                        <p:cTn id="20"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38807"/>
            <a:ext cx="6060897" cy="4013406"/>
          </a:xfrm>
          <a:prstGeom prst="rect">
            <a:avLst/>
          </a:prstGeom>
        </p:spPr>
        <p:txBody>
          <a:bodyPr wrap="squar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二、从</a:t>
            </a:r>
            <a:r>
              <a:rPr lang="en-US" altLang="zh-CN" sz="2800" b="1">
                <a:solidFill>
                  <a:srgbClr val="000000"/>
                </a:solidFill>
                <a:latin typeface="Times New Roman" panose="02020603050405020304" pitchFamily="18" charset="0"/>
                <a:cs typeface="Times New Roman" panose="02020603050405020304" pitchFamily="18" charset="0"/>
              </a:rPr>
              <a:t>B</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栏中选出与</a:t>
            </a:r>
            <a:r>
              <a:rPr lang="en-US" altLang="zh-CN" sz="2800" b="1">
                <a:solidFill>
                  <a:srgbClr val="000000"/>
                </a:solidFill>
                <a:latin typeface="Times New Roman" panose="02020603050405020304" pitchFamily="18" charset="0"/>
                <a:cs typeface="Times New Roman" panose="02020603050405020304" pitchFamily="18" charset="0"/>
              </a:rPr>
              <a:t>A</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栏相匹配的答语</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.How are you?</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.May I have your name?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.How do you spell your name?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.Nice to meet you.</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.Goodbye!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7161087" y="1298960"/>
            <a:ext cx="3797157" cy="3453253"/>
          </a:xfrm>
          <a:prstGeom prst="rect">
            <a:avLst/>
          </a:prstGeom>
        </p:spPr>
        <p:txBody>
          <a:bodyPr wrap="squar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B</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A.Bye!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B.Nice to meet you too.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C.E-M-M-A, Emma.</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D.My </a:t>
            </a:r>
            <a:r>
              <a:rPr lang="en-US" altLang="zh-CN" sz="2800">
                <a:solidFill>
                  <a:srgbClr val="000000"/>
                </a:solidFill>
                <a:latin typeface="Times New Roman" panose="02020603050405020304" pitchFamily="18" charset="0"/>
                <a:cs typeface="Times New Roman" panose="02020603050405020304" pitchFamily="18" charset="0"/>
              </a:rPr>
              <a:t>name isBob.</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E.I’m fine, thank you.</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770531" y="1917369"/>
            <a:ext cx="404278"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E</a:t>
            </a:r>
            <a:endParaRPr lang="zh-CN" altLang="en-US" sz="2800"/>
          </a:p>
        </p:txBody>
      </p:sp>
      <p:sp>
        <p:nvSpPr>
          <p:cNvPr id="5" name="矩形 4"/>
          <p:cNvSpPr/>
          <p:nvPr/>
        </p:nvSpPr>
        <p:spPr>
          <a:xfrm>
            <a:off x="770531" y="2471411"/>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D</a:t>
            </a:r>
            <a:endParaRPr lang="zh-CN" altLang="en-US" sz="2800"/>
          </a:p>
        </p:txBody>
      </p:sp>
      <p:sp>
        <p:nvSpPr>
          <p:cNvPr id="6" name="矩形 5"/>
          <p:cNvSpPr/>
          <p:nvPr/>
        </p:nvSpPr>
        <p:spPr>
          <a:xfrm>
            <a:off x="770531" y="3020793"/>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C</a:t>
            </a:r>
            <a:endParaRPr lang="zh-CN" altLang="en-US" sz="2800"/>
          </a:p>
        </p:txBody>
      </p:sp>
      <p:sp>
        <p:nvSpPr>
          <p:cNvPr id="7" name="矩形 6"/>
          <p:cNvSpPr/>
          <p:nvPr/>
        </p:nvSpPr>
        <p:spPr>
          <a:xfrm>
            <a:off x="770531" y="3585300"/>
            <a:ext cx="423514"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B</a:t>
            </a:r>
            <a:endParaRPr lang="zh-CN" altLang="en-US" sz="2800"/>
          </a:p>
        </p:txBody>
      </p:sp>
      <p:sp>
        <p:nvSpPr>
          <p:cNvPr id="8" name="矩形 7"/>
          <p:cNvSpPr/>
          <p:nvPr/>
        </p:nvSpPr>
        <p:spPr>
          <a:xfrm>
            <a:off x="770531" y="4163524"/>
            <a:ext cx="444352" cy="523220"/>
          </a:xfrm>
          <a:prstGeom prst="rect">
            <a:avLst/>
          </a:prstGeom>
        </p:spPr>
        <p:txBody>
          <a:bodyPr wrap="none">
            <a:spAutoFit/>
          </a:bodyPr>
          <a:lstStyle/>
          <a:p>
            <a:r>
              <a:rPr lang="en-US" altLang="zh-CN" sz="2800" smtClean="0">
                <a:solidFill>
                  <a:srgbClr val="FF0000"/>
                </a:solidFill>
                <a:latin typeface="Times New Roman" panose="02020603050405020304" pitchFamily="18" charset="0"/>
              </a:rPr>
              <a:t>A</a:t>
            </a:r>
            <a:endParaRPr lang="zh-CN" altLang="en-US" sz="2800"/>
          </a:p>
        </p:txBody>
      </p:sp>
    </p:spTree>
    <p:extLst>
      <p:ext uri="{BB962C8B-B14F-4D97-AF65-F5344CB8AC3E}">
        <p14:creationId xmlns:p14="http://schemas.microsoft.com/office/powerpoint/2010/main" val="3102957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3622979" y="103386"/>
            <a:ext cx="5746402" cy="669887"/>
            <a:chOff x="3606630" y="897473"/>
            <a:chExt cx="4749093" cy="669887"/>
          </a:xfrm>
        </p:grpSpPr>
        <p:pic>
          <p:nvPicPr>
            <p:cNvPr id="13" name="图片 12" descr="阴影"/>
            <p:cNvPicPr>
              <a:picLocks noChangeAspect="1"/>
            </p:cNvPicPr>
            <p:nvPr/>
          </p:nvPicPr>
          <p:blipFill>
            <a:blip r:embed="rId2"/>
            <a:stretch>
              <a:fillRect/>
            </a:stretch>
          </p:blipFill>
          <p:spPr>
            <a:xfrm>
              <a:off x="3606630" y="897473"/>
              <a:ext cx="4749093" cy="669887"/>
            </a:xfrm>
            <a:prstGeom prst="rect">
              <a:avLst/>
            </a:prstGeom>
          </p:spPr>
        </p:pic>
        <p:sp>
          <p:nvSpPr>
            <p:cNvPr id="14" name="文本框 13"/>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探究</a:t>
              </a:r>
              <a:r>
                <a:rPr lang="en-US" altLang="zh-CN" sz="3200" smtClean="0">
                  <a:solidFill>
                    <a:schemeClr val="accent2"/>
                  </a:solidFill>
                  <a:latin typeface="华文隶书" panose="02010800040101010101" pitchFamily="2" charset="-122"/>
                  <a:ea typeface="华文隶书" panose="02010800040101010101" pitchFamily="2" charset="-122"/>
                </a:rPr>
                <a:t>•</a:t>
              </a:r>
              <a:r>
                <a:rPr lang="zh-CN" altLang="en-US" sz="3200" smtClean="0">
                  <a:solidFill>
                    <a:schemeClr val="accent2"/>
                  </a:solidFill>
                  <a:latin typeface="华文隶书" panose="02010800040101010101" pitchFamily="2" charset="-122"/>
                  <a:ea typeface="华文隶书" panose="02010800040101010101" pitchFamily="2" charset="-122"/>
                </a:rPr>
                <a:t>重难解析</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15" name="矩形 14"/>
          <p:cNvSpPr>
            <a:spLocks noChangeAspect="1"/>
          </p:cNvSpPr>
          <p:nvPr/>
        </p:nvSpPr>
        <p:spPr>
          <a:xfrm>
            <a:off x="319355" y="1425819"/>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cs typeface="Times New Roman" panose="02020603050405020304" pitchFamily="18" charset="0"/>
              </a:rPr>
              <a:t>1</a:t>
            </a:r>
            <a:r>
              <a:rPr lang="en-US" altLang="zh-CN" sz="2800" smtClean="0">
                <a:solidFill>
                  <a:srgbClr val="000000"/>
                </a:solidFill>
                <a:latin typeface="Times New Roman" panose="02020603050405020304" pitchFamily="18" charset="0"/>
                <a:cs typeface="Times New Roman" panose="02020603050405020304" pitchFamily="18" charset="0"/>
              </a:rPr>
              <a:t>.Hello</a:t>
            </a:r>
            <a:r>
              <a:rPr lang="en-US" altLang="zh-CN" sz="2800">
                <a:solidFill>
                  <a:srgbClr val="000000"/>
                </a:solidFill>
                <a:latin typeface="Times New Roman" panose="02020603050405020304" pitchFamily="18" charset="0"/>
                <a:cs typeface="Times New Roman" panose="02020603050405020304" pitchFamily="18" charset="0"/>
              </a:rPr>
              <a:t>, Helen!</a:t>
            </a:r>
            <a:r>
              <a:rPr lang="zh-CN" altLang="zh-CN" sz="2800">
                <a:solidFill>
                  <a:srgbClr val="000000"/>
                </a:solidFill>
                <a:latin typeface="Times New Roman" panose="02020603050405020304" pitchFamily="18" charset="0"/>
                <a:cs typeface="Times New Roman" panose="02020603050405020304" pitchFamily="18" charset="0"/>
              </a:rPr>
              <a:t>你好</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海伦</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剖析</a:t>
            </a:r>
            <a:r>
              <a:rPr lang="zh-CN" altLang="zh-CN" sz="2800">
                <a:solidFill>
                  <a:srgbClr val="000000"/>
                </a:solidFill>
                <a:latin typeface="NEU-BZ-S92"/>
                <a:ea typeface="Arial" panose="020B0604020202020204" pitchFamily="34"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hello</a:t>
            </a:r>
            <a:r>
              <a:rPr lang="zh-CN" altLang="zh-CN" sz="2800">
                <a:solidFill>
                  <a:srgbClr val="000000"/>
                </a:solidFill>
                <a:latin typeface="Times New Roman" panose="02020603050405020304" pitchFamily="18" charset="0"/>
                <a:cs typeface="Times New Roman" panose="02020603050405020304" pitchFamily="18" charset="0"/>
              </a:rPr>
              <a:t>是英语中使用频率较高的日常交际用语之一</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常用于朋友或熟人之间的问候</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意为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你好</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语气比较随意</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其答语是</a:t>
            </a:r>
            <a:r>
              <a:rPr lang="en-US" altLang="zh-CN" sz="2800">
                <a:solidFill>
                  <a:srgbClr val="000000"/>
                </a:solidFill>
                <a:latin typeface="Times New Roman" panose="02020603050405020304" pitchFamily="18" charset="0"/>
                <a:cs typeface="Times New Roman" panose="02020603050405020304" pitchFamily="18" charset="0"/>
              </a:rPr>
              <a:t>hello</a:t>
            </a:r>
            <a:r>
              <a:rPr lang="zh-CN" altLang="zh-CN" sz="2800">
                <a:solidFill>
                  <a:srgbClr val="000000"/>
                </a:solidFill>
                <a:latin typeface="Times New Roman" panose="02020603050405020304" pitchFamily="18" charset="0"/>
                <a:cs typeface="Times New Roman" panose="02020603050405020304" pitchFamily="18" charset="0"/>
              </a:rPr>
              <a:t>或</a:t>
            </a:r>
            <a:r>
              <a:rPr lang="en-US" altLang="zh-CN" sz="2800">
                <a:solidFill>
                  <a:srgbClr val="000000"/>
                </a:solidFill>
                <a:latin typeface="Times New Roman" panose="02020603050405020304" pitchFamily="18" charset="0"/>
                <a:cs typeface="Times New Roman" panose="02020603050405020304" pitchFamily="18" charset="0"/>
              </a:rPr>
              <a:t>hi</a:t>
            </a:r>
            <a:r>
              <a:rPr lang="zh-CN"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—Hello, Zhou Jian!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你好</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周健</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—Hello, Jack!</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你好</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杰克</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90858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41548"/>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拓展</a:t>
            </a:r>
            <a:r>
              <a:rPr lang="zh-CN" altLang="zh-CN" sz="2800">
                <a:solidFill>
                  <a:srgbClr val="000000"/>
                </a:solidFill>
                <a:latin typeface="NEU-BZ-S92"/>
                <a:ea typeface="Arial" panose="020B0604020202020204" pitchFamily="34"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hello</a:t>
            </a:r>
            <a:r>
              <a:rPr lang="zh-CN" altLang="zh-CN" sz="2800">
                <a:solidFill>
                  <a:srgbClr val="000000"/>
                </a:solidFill>
                <a:latin typeface="Times New Roman" panose="02020603050405020304" pitchFamily="18" charset="0"/>
                <a:cs typeface="Times New Roman" panose="02020603050405020304" pitchFamily="18" charset="0"/>
              </a:rPr>
              <a:t>还可用于打电话</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表示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喂</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以引起对方的注意。</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Hello, this is Zheng Qiang.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喂</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我是郑强。</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辨析</a:t>
            </a:r>
            <a:r>
              <a:rPr lang="zh-CN" altLang="zh-CN" sz="2800">
                <a:solidFill>
                  <a:srgbClr val="000000"/>
                </a:solidFill>
                <a:latin typeface="NEU-BZ-S92"/>
                <a:ea typeface="Arial" panose="020B0604020202020204" pitchFamily="34"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hello</a:t>
            </a:r>
            <a:r>
              <a:rPr lang="zh-CN" altLang="zh-CN" sz="2800">
                <a:solidFill>
                  <a:srgbClr val="000000"/>
                </a:solidFill>
                <a:latin typeface="Times New Roman" panose="02020603050405020304" pitchFamily="18" charset="0"/>
                <a:cs typeface="Times New Roman" panose="02020603050405020304" pitchFamily="18" charset="0"/>
              </a:rPr>
              <a:t>与</a:t>
            </a:r>
            <a:r>
              <a:rPr lang="en-US" altLang="zh-CN" sz="2800">
                <a:solidFill>
                  <a:srgbClr val="000000"/>
                </a:solidFill>
                <a:latin typeface="Times New Roman" panose="02020603050405020304" pitchFamily="18" charset="0"/>
                <a:cs typeface="Times New Roman" panose="02020603050405020304" pitchFamily="18" charset="0"/>
              </a:rPr>
              <a:t> hi</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hello</a:t>
            </a:r>
            <a:r>
              <a:rPr lang="zh-CN" altLang="zh-CN" sz="2800">
                <a:solidFill>
                  <a:srgbClr val="000000"/>
                </a:solidFill>
                <a:latin typeface="Times New Roman" panose="02020603050405020304" pitchFamily="18" charset="0"/>
                <a:cs typeface="Times New Roman" panose="02020603050405020304" pitchFamily="18" charset="0"/>
              </a:rPr>
              <a:t>与</a:t>
            </a:r>
            <a:r>
              <a:rPr lang="en-US" altLang="zh-CN" sz="2800" smtClean="0">
                <a:solidFill>
                  <a:srgbClr val="000000"/>
                </a:solidFill>
                <a:latin typeface="Times New Roman" panose="02020603050405020304" pitchFamily="18" charset="0"/>
                <a:cs typeface="Times New Roman" panose="02020603050405020304" pitchFamily="18" charset="0"/>
              </a:rPr>
              <a:t>hi</a:t>
            </a:r>
            <a:r>
              <a:rPr lang="zh-CN" altLang="en-US" sz="2800">
                <a:solidFill>
                  <a:srgbClr val="000000"/>
                </a:solidFill>
                <a:latin typeface="Times New Roman" panose="02020603050405020304" pitchFamily="18" charset="0"/>
                <a:cs typeface="Times New Roman" panose="02020603050405020304" pitchFamily="18" charset="0"/>
              </a:rPr>
              <a:t>都可用于熟人之间的问候</a:t>
            </a:r>
            <a:r>
              <a:rPr lang="en-US" altLang="zh-CN" sz="2800" smtClean="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意为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你好</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使用时均不受时间限制</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因此可以互换。但是</a:t>
            </a:r>
            <a:r>
              <a:rPr lang="en-US" altLang="zh-CN" sz="2800">
                <a:solidFill>
                  <a:srgbClr val="000000"/>
                </a:solidFill>
                <a:latin typeface="Times New Roman" panose="02020603050405020304" pitchFamily="18" charset="0"/>
                <a:cs typeface="Times New Roman" panose="02020603050405020304" pitchFamily="18" charset="0"/>
              </a:rPr>
              <a:t>hi</a:t>
            </a:r>
            <a:r>
              <a:rPr lang="zh-CN" altLang="zh-CN" sz="2800">
                <a:solidFill>
                  <a:srgbClr val="000000"/>
                </a:solidFill>
                <a:latin typeface="Times New Roman" panose="02020603050405020304" pitchFamily="18" charset="0"/>
                <a:cs typeface="Times New Roman" panose="02020603050405020304" pitchFamily="18" charset="0"/>
              </a:rPr>
              <a:t>比</a:t>
            </a:r>
            <a:r>
              <a:rPr lang="en-US" altLang="zh-CN" sz="2800">
                <a:solidFill>
                  <a:srgbClr val="000000"/>
                </a:solidFill>
                <a:latin typeface="Times New Roman" panose="02020603050405020304" pitchFamily="18" charset="0"/>
                <a:cs typeface="Times New Roman" panose="02020603050405020304" pitchFamily="18" charset="0"/>
              </a:rPr>
              <a:t> hello</a:t>
            </a:r>
            <a:r>
              <a:rPr lang="zh-CN" altLang="zh-CN" sz="2800">
                <a:solidFill>
                  <a:srgbClr val="000000"/>
                </a:solidFill>
                <a:latin typeface="Times New Roman" panose="02020603050405020304" pitchFamily="18" charset="0"/>
                <a:cs typeface="Times New Roman" panose="02020603050405020304" pitchFamily="18" charset="0"/>
              </a:rPr>
              <a:t>更随和、亲近。打电话时只用</a:t>
            </a:r>
            <a:r>
              <a:rPr lang="en-US" altLang="zh-CN" sz="2800">
                <a:solidFill>
                  <a:srgbClr val="000000"/>
                </a:solidFill>
                <a:latin typeface="Times New Roman" panose="02020603050405020304" pitchFamily="18" charset="0"/>
                <a:cs typeface="Times New Roman" panose="02020603050405020304" pitchFamily="18" charset="0"/>
              </a:rPr>
              <a:t>hello</a:t>
            </a:r>
            <a:r>
              <a:rPr lang="zh-CN" altLang="zh-CN" sz="2800">
                <a:solidFill>
                  <a:srgbClr val="000000"/>
                </a:solidFill>
                <a:latin typeface="Times New Roman" panose="02020603050405020304" pitchFamily="18" charset="0"/>
                <a:cs typeface="Times New Roman" panose="02020603050405020304" pitchFamily="18" charset="0"/>
              </a:rPr>
              <a:t>而不用</a:t>
            </a:r>
            <a:r>
              <a:rPr lang="en-US" altLang="zh-CN" sz="2800">
                <a:solidFill>
                  <a:srgbClr val="000000"/>
                </a:solidFill>
                <a:latin typeface="Times New Roman" panose="02020603050405020304" pitchFamily="18" charset="0"/>
                <a:cs typeface="Times New Roman" panose="02020603050405020304" pitchFamily="18" charset="0"/>
              </a:rPr>
              <a:t> hi</a:t>
            </a:r>
            <a:r>
              <a:rPr lang="zh-CN"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695456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244915"/>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跟踪练习</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①</a:t>
            </a:r>
            <a:r>
              <a:rPr lang="en-US" altLang="zh-CN" sz="2800">
                <a:solidFill>
                  <a:srgbClr val="000000"/>
                </a:solidFill>
                <a:latin typeface="Times New Roman" panose="02020603050405020304" pitchFamily="18" charset="0"/>
                <a:cs typeface="Times New Roman" panose="02020603050405020304" pitchFamily="18" charset="0"/>
              </a:rPr>
              <a:t>—Hello, Li Mei!</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 Sally!</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A.Hello</a:t>
            </a:r>
            <a:r>
              <a:rPr lang="zh-CN" altLang="zh-CN" sz="2800">
                <a:solidFill>
                  <a:srgbClr val="000000"/>
                </a:solidFill>
                <a:latin typeface="Times New Roman" panose="02020603050405020304" pitchFamily="18" charset="0"/>
                <a:cs typeface="Times New Roman" panose="02020603050405020304" pitchFamily="18" charset="0"/>
              </a:rPr>
              <a:t>　　　　　</a:t>
            </a:r>
            <a:r>
              <a:rPr lang="en-US" altLang="zh-CN" sz="2800" smtClean="0">
                <a:solidFill>
                  <a:srgbClr val="000000"/>
                </a:solidFill>
                <a:latin typeface="Times New Roman" panose="02020603050405020304" pitchFamily="18" charset="0"/>
                <a:cs typeface="Times New Roman" panose="02020603050405020304" pitchFamily="18" charset="0"/>
              </a:rPr>
              <a:t>	B.Fine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C.Thanks	</a:t>
            </a:r>
            <a:r>
              <a:rPr lang="en-US" altLang="zh-CN" sz="2800" smtClean="0">
                <a:solidFill>
                  <a:srgbClr val="000000"/>
                </a:solidFill>
                <a:latin typeface="Times New Roman" panose="02020603050405020304" pitchFamily="18" charset="0"/>
                <a:cs typeface="Times New Roman" panose="02020603050405020304" pitchFamily="18" charset="0"/>
              </a:rPr>
              <a:t>	D.OK</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NEU-BZ-S92"/>
                <a:cs typeface="宋体" panose="02010600030101010101" pitchFamily="2" charset="-122"/>
              </a:rPr>
              <a:t>②</a:t>
            </a:r>
            <a:r>
              <a:rPr lang="zh-CN"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喂</a:t>
            </a:r>
            <a:r>
              <a:rPr lang="en-US" altLang="zh-CN" sz="2800">
                <a:solidFill>
                  <a:srgbClr val="000000"/>
                </a:solidFill>
                <a:latin typeface="Times New Roman" panose="02020603050405020304" pitchFamily="18" charset="0"/>
                <a:cs typeface="Times New Roman" panose="02020603050405020304" pitchFamily="18" charset="0"/>
              </a:rPr>
              <a:t>), this is Mary </a:t>
            </a:r>
            <a:r>
              <a:rPr lang="en-US" altLang="zh-CN" sz="2800" smtClean="0">
                <a:solidFill>
                  <a:srgbClr val="000000"/>
                </a:solidFill>
                <a:latin typeface="Times New Roman" panose="02020603050405020304" pitchFamily="18" charset="0"/>
                <a:cs typeface="Times New Roman" panose="02020603050405020304" pitchFamily="18" charset="0"/>
              </a:rPr>
              <a:t>Smith </a:t>
            </a:r>
            <a:r>
              <a:rPr lang="en-US" altLang="zh-CN" sz="2800">
                <a:solidFill>
                  <a:srgbClr val="000000"/>
                </a:solidFill>
                <a:latin typeface="Times New Roman" panose="02020603050405020304" pitchFamily="18" charset="0"/>
                <a:cs typeface="Times New Roman" panose="02020603050405020304" pitchFamily="18" charset="0"/>
              </a:rPr>
              <a:t>speaking.</a:t>
            </a:r>
            <a:r>
              <a:rPr lang="en-US" altLang="zh-CN" sz="280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1023619" y="2368126"/>
            <a:ext cx="444352" cy="572593"/>
          </a:xfrm>
          <a:prstGeom prst="rect">
            <a:avLst/>
          </a:prstGeom>
        </p:spPr>
        <p:txBody>
          <a:bodyPr wrap="none">
            <a:spAutoFit/>
          </a:bodyPr>
          <a:lstStyle/>
          <a:p>
            <a:pPr>
              <a:lnSpc>
                <a:spcPct val="120000"/>
              </a:lnSpc>
            </a:pPr>
            <a:r>
              <a:rPr lang="en-US" altLang="zh-CN" sz="2800" smtClean="0">
                <a:solidFill>
                  <a:srgbClr val="FF0000"/>
                </a:solidFill>
                <a:latin typeface="Times New Roman" panose="02020603050405020304" pitchFamily="18" charset="0"/>
              </a:rPr>
              <a:t>A</a:t>
            </a:r>
            <a:endParaRPr lang="zh-CN" altLang="en-US" sz="2800"/>
          </a:p>
        </p:txBody>
      </p:sp>
      <p:sp>
        <p:nvSpPr>
          <p:cNvPr id="4" name="矩形 3"/>
          <p:cNvSpPr>
            <a:spLocks noChangeAspect="1"/>
          </p:cNvSpPr>
          <p:nvPr/>
        </p:nvSpPr>
        <p:spPr>
          <a:xfrm>
            <a:off x="1116086" y="4033108"/>
            <a:ext cx="981359" cy="572593"/>
          </a:xfrm>
          <a:prstGeom prst="rect">
            <a:avLst/>
          </a:prstGeom>
        </p:spPr>
        <p:txBody>
          <a:bodyPr wrap="none">
            <a:spAutoFit/>
          </a:bodyPr>
          <a:lstStyle/>
          <a:p>
            <a:pPr>
              <a:lnSpc>
                <a:spcPct val="120000"/>
              </a:lnSpc>
            </a:pPr>
            <a:r>
              <a:rPr lang="en-US" altLang="zh-CN" sz="2800">
                <a:solidFill>
                  <a:srgbClr val="FF0000"/>
                </a:solidFill>
                <a:latin typeface="Times New Roman" panose="02020603050405020304" pitchFamily="18" charset="0"/>
              </a:rPr>
              <a:t>Hello</a:t>
            </a:r>
            <a:endParaRPr lang="zh-CN" altLang="en-US" sz="2800"/>
          </a:p>
        </p:txBody>
      </p:sp>
    </p:spTree>
    <p:extLst>
      <p:ext uri="{BB962C8B-B14F-4D97-AF65-F5344CB8AC3E}">
        <p14:creationId xmlns:p14="http://schemas.microsoft.com/office/powerpoint/2010/main" val="3094973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0"/>
            <a:ext cx="11430000" cy="675390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.Good morning, Teng Fei! </a:t>
            </a:r>
            <a:r>
              <a:rPr lang="zh-CN" altLang="zh-CN" sz="2800">
                <a:solidFill>
                  <a:srgbClr val="000000"/>
                </a:solidFill>
                <a:latin typeface="Times New Roman" panose="02020603050405020304" pitchFamily="18" charset="0"/>
                <a:cs typeface="Times New Roman" panose="02020603050405020304" pitchFamily="18" charset="0"/>
              </a:rPr>
              <a:t>早晨好</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滕飞</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剖析</a:t>
            </a:r>
            <a:r>
              <a:rPr lang="zh-CN" altLang="zh-CN" sz="2800">
                <a:solidFill>
                  <a:srgbClr val="000000"/>
                </a:solidFill>
                <a:latin typeface="NEU-BZ-S92"/>
                <a:ea typeface="Arial" panose="020B0604020202020204" pitchFamily="34" charset="0"/>
                <a:cs typeface="Times New Roman" panose="02020603050405020304" pitchFamily="18" charset="0"/>
              </a:rPr>
              <a:t> </a:t>
            </a:r>
            <a:r>
              <a:rPr lang="en-US" altLang="zh-CN" sz="2800">
                <a:solidFill>
                  <a:srgbClr val="000000"/>
                </a:solidFill>
                <a:latin typeface="Times New Roman" panose="02020603050405020304" pitchFamily="18" charset="0"/>
                <a:cs typeface="Times New Roman" panose="02020603050405020304" pitchFamily="18" charset="0"/>
              </a:rPr>
              <a:t>“Good morning</a:t>
            </a:r>
            <a:r>
              <a:rPr lang="en-US" altLang="zh-CN" sz="2800" smtClean="0">
                <a:solidFill>
                  <a:srgbClr val="000000"/>
                </a:solidFill>
                <a:latin typeface="Times New Roman" panose="02020603050405020304" pitchFamily="18" charset="0"/>
                <a:cs typeface="Times New Roman" panose="02020603050405020304" pitchFamily="18" charset="0"/>
              </a:rPr>
              <a:t>!”</a:t>
            </a:r>
            <a:r>
              <a:rPr lang="zh-CN" altLang="en-US" sz="2800">
                <a:solidFill>
                  <a:srgbClr val="000000"/>
                </a:solidFill>
                <a:latin typeface="Times New Roman" panose="02020603050405020304" pitchFamily="18" charset="0"/>
                <a:cs typeface="Times New Roman" panose="02020603050405020304" pitchFamily="18" charset="0"/>
              </a:rPr>
              <a:t>是人们在早晨或上午见面时的问候语</a:t>
            </a:r>
            <a:r>
              <a:rPr lang="en-US" altLang="zh-CN" sz="2800" smtClean="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用于较正式的场合</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其答语仍用</a:t>
            </a:r>
            <a:r>
              <a:rPr lang="en-US" altLang="zh-CN" sz="2800">
                <a:solidFill>
                  <a:srgbClr val="000000"/>
                </a:solidFill>
                <a:latin typeface="Times New Roman" panose="02020603050405020304" pitchFamily="18" charset="0"/>
                <a:cs typeface="Times New Roman" panose="02020603050405020304" pitchFamily="18" charset="0"/>
              </a:rPr>
              <a:t>“Good morning!”</a:t>
            </a:r>
            <a:r>
              <a:rPr lang="zh-CN" altLang="zh-CN" sz="2800">
                <a:solidFill>
                  <a:srgbClr val="000000"/>
                </a:solidFill>
                <a:latin typeface="Times New Roman" panose="02020603050405020304" pitchFamily="18" charset="0"/>
                <a:cs typeface="Times New Roman" panose="02020603050405020304" pitchFamily="18" charset="0"/>
              </a:rPr>
              <a:t>。在非正式场合及熟人或朋友之间</a:t>
            </a:r>
            <a:r>
              <a:rPr lang="en-US" altLang="zh-CN" sz="2800">
                <a:solidFill>
                  <a:srgbClr val="000000"/>
                </a:solidFill>
                <a:latin typeface="Times New Roman" panose="02020603050405020304" pitchFamily="18" charset="0"/>
                <a:cs typeface="Times New Roman" panose="02020603050405020304" pitchFamily="18" charset="0"/>
              </a:rPr>
              <a:t>, good</a:t>
            </a:r>
            <a:r>
              <a:rPr lang="zh-CN" altLang="zh-CN" sz="2800">
                <a:solidFill>
                  <a:srgbClr val="000000"/>
                </a:solidFill>
                <a:latin typeface="Times New Roman" panose="02020603050405020304" pitchFamily="18" charset="0"/>
                <a:cs typeface="Times New Roman" panose="02020603050405020304" pitchFamily="18" charset="0"/>
              </a:rPr>
              <a:t>可以省略</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直接说</a:t>
            </a:r>
            <a:r>
              <a:rPr lang="en-US" altLang="zh-CN" sz="2800">
                <a:solidFill>
                  <a:srgbClr val="000000"/>
                </a:solidFill>
                <a:latin typeface="Times New Roman" panose="02020603050405020304" pitchFamily="18" charset="0"/>
                <a:cs typeface="Times New Roman" panose="02020603050405020304" pitchFamily="18" charset="0"/>
              </a:rPr>
              <a:t>“Morning!”</a:t>
            </a:r>
            <a:r>
              <a:rPr lang="zh-CN"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—Good morning, everyone!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大家早上好</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—Good morning, Miss Zhang!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张老</a:t>
            </a:r>
            <a:r>
              <a:rPr lang="zh-CN" altLang="zh-CN" sz="2800" smtClean="0">
                <a:solidFill>
                  <a:srgbClr val="000000"/>
                </a:solidFill>
                <a:latin typeface="Times New Roman" panose="02020603050405020304" pitchFamily="18" charset="0"/>
                <a:cs typeface="Times New Roman" panose="02020603050405020304" pitchFamily="18" charset="0"/>
              </a:rPr>
              <a:t>师</a:t>
            </a:r>
            <a:r>
              <a:rPr lang="en-US" altLang="zh-CN" sz="2800" smtClean="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早上好</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—Morning, Bob!</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a:t>
            </a:r>
            <a:r>
              <a:rPr lang="zh-CN" altLang="en-US" sz="2800">
                <a:solidFill>
                  <a:srgbClr val="000000"/>
                </a:solidFill>
                <a:latin typeface="Times New Roman" panose="02020603050405020304" pitchFamily="18" charset="0"/>
                <a:cs typeface="Times New Roman" panose="02020603050405020304" pitchFamily="18" charset="0"/>
              </a:rPr>
              <a:t>鲍勃</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en-US" sz="2800">
                <a:solidFill>
                  <a:srgbClr val="000000"/>
                </a:solidFill>
                <a:latin typeface="Times New Roman" panose="02020603050405020304" pitchFamily="18" charset="0"/>
                <a:cs typeface="Times New Roman" panose="02020603050405020304" pitchFamily="18" charset="0"/>
              </a:rPr>
              <a:t>早上好</a:t>
            </a:r>
            <a:r>
              <a:rPr lang="en-US" altLang="zh-CN" sz="2800" smtClean="0">
                <a:solidFill>
                  <a:srgbClr val="000000"/>
                </a:solid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—Morning, Daqiang!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大</a:t>
            </a:r>
            <a:r>
              <a:rPr lang="zh-CN" altLang="zh-CN" sz="2800" smtClean="0">
                <a:solidFill>
                  <a:srgbClr val="000000"/>
                </a:solidFill>
                <a:latin typeface="Times New Roman" panose="02020603050405020304" pitchFamily="18" charset="0"/>
                <a:cs typeface="Times New Roman" panose="02020603050405020304" pitchFamily="18" charset="0"/>
              </a:rPr>
              <a:t>强</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早上好</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1443331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a:spLocks noChangeAspect="1"/>
          </p:cNvSpPr>
          <p:nvPr/>
        </p:nvSpPr>
        <p:spPr>
          <a:xfrm>
            <a:off x="381000" y="728990"/>
            <a:ext cx="11430000" cy="395313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拓展</a:t>
            </a:r>
            <a:r>
              <a:rPr lang="zh-CN" altLang="zh-CN" sz="2800">
                <a:solidFill>
                  <a:srgbClr val="000000"/>
                </a:solidFill>
                <a:latin typeface="NEU-BZ-S92"/>
                <a:ea typeface="Arial" panose="020B0604020202020204" pitchFamily="34"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在一天中</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早晨</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上午</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、下午以及晚上的常用问候语如下</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Good morning!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早晨</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上午</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好</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Good afternoon!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下午好</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Good evening!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晚上好</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96712615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341</TotalTime>
  <Words>885</Words>
  <Application>Microsoft Office PowerPoint</Application>
  <PresentationFormat>宽屏</PresentationFormat>
  <Paragraphs>195</Paragraphs>
  <Slides>20</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20</vt:i4>
      </vt:variant>
    </vt:vector>
  </HeadingPairs>
  <TitlesOfParts>
    <vt:vector size="33" baseType="lpstr">
      <vt:lpstr>NEU-BZ-S92</vt:lpstr>
      <vt:lpstr>方正大雅宋简体</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65</cp:revision>
  <dcterms:created xsi:type="dcterms:W3CDTF">2021-07-19T03:09:34Z</dcterms:created>
  <dcterms:modified xsi:type="dcterms:W3CDTF">2025-09-09T02:48:18Z</dcterms:modified>
</cp:coreProperties>
</file>